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76" r:id="rId4"/>
    <p:sldId id="290" r:id="rId5"/>
    <p:sldId id="267" r:id="rId6"/>
    <p:sldId id="286" r:id="rId7"/>
    <p:sldId id="311" r:id="rId8"/>
    <p:sldId id="314" r:id="rId9"/>
    <p:sldId id="315" r:id="rId10"/>
    <p:sldId id="317" r:id="rId11"/>
    <p:sldId id="318" r:id="rId12"/>
    <p:sldId id="320" r:id="rId13"/>
    <p:sldId id="321" r:id="rId14"/>
    <p:sldId id="32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69" autoAdjust="0"/>
  </p:normalViewPr>
  <p:slideViewPr>
    <p:cSldViewPr snapToGrid="0" snapToObjects="1">
      <p:cViewPr varScale="1">
        <p:scale>
          <a:sx n="87" d="100"/>
          <a:sy n="87" d="100"/>
        </p:scale>
        <p:origin x="-4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60406-610B-44B3-9D3C-0C312AC34BA5}" type="datetimeFigureOut">
              <a:rPr lang="fr-FR" smtClean="0"/>
              <a:pPr/>
              <a:t>07/10/2015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314AE-FE00-4947-BD6C-4638848E6D4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1000research.com/articles/4-121/v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ASA </a:t>
            </a:r>
            <a:r>
              <a:rPr lang="fr-FR" dirty="0" err="1" smtClean="0"/>
              <a:t>paper</a:t>
            </a:r>
            <a:r>
              <a:rPr lang="fr-FR" dirty="0" smtClean="0"/>
              <a:t>: </a:t>
            </a:r>
            <a:r>
              <a:rPr lang="fr-FR" dirty="0" err="1" smtClean="0"/>
              <a:t>only</a:t>
            </a:r>
            <a:r>
              <a:rPr lang="fr-FR" dirty="0" smtClean="0"/>
              <a:t> if </a:t>
            </a:r>
            <a:r>
              <a:rPr lang="fr-FR" dirty="0" err="1" smtClean="0"/>
              <a:t>Michele</a:t>
            </a:r>
            <a:r>
              <a:rPr lang="fr-FR" dirty="0" smtClean="0"/>
              <a:t> replies</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3023572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err="1" smtClean="0">
                <a:solidFill>
                  <a:schemeClr val="tx1"/>
                </a:solidFill>
                <a:latin typeface="+mn-lt"/>
                <a:ea typeface="+mn-ea"/>
                <a:cs typeface="+mn-cs"/>
              </a:rPr>
              <a:t>Ref</a:t>
            </a:r>
            <a:r>
              <a:rPr lang="fr-FR" sz="1200" b="1" kern="1200" baseline="0" dirty="0" smtClean="0">
                <a:solidFill>
                  <a:schemeClr val="tx1"/>
                </a:solidFill>
                <a:latin typeface="+mn-lt"/>
                <a:ea typeface="+mn-ea"/>
                <a:cs typeface="+mn-cs"/>
              </a:rPr>
              <a:t> to: </a:t>
            </a:r>
            <a:r>
              <a:rPr lang="fr-FR" sz="1200" b="1" kern="1200" baseline="0" dirty="0" err="1" smtClean="0">
                <a:solidFill>
                  <a:schemeClr val="tx1"/>
                </a:solidFill>
                <a:latin typeface="+mn-lt"/>
                <a:ea typeface="+mn-ea"/>
                <a:cs typeface="+mn-cs"/>
              </a:rPr>
              <a:t>Current</a:t>
            </a:r>
            <a:r>
              <a:rPr lang="fr-FR" sz="1200" b="1" kern="1200" baseline="0" dirty="0" smtClean="0">
                <a:solidFill>
                  <a:schemeClr val="tx1"/>
                </a:solidFill>
                <a:latin typeface="+mn-lt"/>
                <a:ea typeface="+mn-ea"/>
                <a:cs typeface="+mn-cs"/>
              </a:rPr>
              <a:t> and future science fronts (report GA)</a:t>
            </a:r>
          </a:p>
          <a:p>
            <a:pPr hangingPunct="0"/>
            <a:r>
              <a:rPr lang="en-US" sz="1200" kern="1200" dirty="0" smtClean="0">
                <a:solidFill>
                  <a:schemeClr val="tx1"/>
                </a:solidFill>
                <a:latin typeface="+mn-lt"/>
                <a:ea typeface="+mn-ea"/>
                <a:cs typeface="+mn-cs"/>
              </a:rPr>
              <a:t>Hi-C: High resolution Hi-C maps allow the identification of chromatin sub-domains, loops between promoter-enhancer, and specific interactions linked with gene expression (</a:t>
            </a:r>
            <a:r>
              <a:rPr lang="en-US" sz="1200" kern="1200" dirty="0" err="1" smtClean="0">
                <a:solidFill>
                  <a:schemeClr val="tx1"/>
                </a:solidFill>
                <a:latin typeface="+mn-lt"/>
                <a:ea typeface="+mn-ea"/>
                <a:cs typeface="+mn-cs"/>
              </a:rPr>
              <a:t>Rao</a:t>
            </a:r>
            <a:r>
              <a:rPr lang="en-US" sz="1200" kern="1200" dirty="0" smtClean="0">
                <a:solidFill>
                  <a:schemeClr val="tx1"/>
                </a:solidFill>
                <a:latin typeface="+mn-lt"/>
                <a:ea typeface="+mn-ea"/>
                <a:cs typeface="+mn-cs"/>
              </a:rPr>
              <a:t> et al. 2014), </a:t>
            </a:r>
            <a:r>
              <a:rPr lang="en-US" sz="1200" b="1" kern="1200" dirty="0" smtClean="0">
                <a:solidFill>
                  <a:schemeClr val="tx1"/>
                </a:solidFill>
                <a:latin typeface="+mn-lt"/>
                <a:ea typeface="+mn-ea"/>
                <a:cs typeface="+mn-cs"/>
              </a:rPr>
              <a:t>thus providing in a single assays a virtually complete set of functional annotations. </a:t>
            </a:r>
          </a:p>
          <a:p>
            <a:pPr marL="285750" indent="-285750">
              <a:buFont typeface="Wingdings 3" panose="05040102010807070707" pitchFamily="18" charset="2"/>
              <a:buChar char="u"/>
            </a:pPr>
            <a:r>
              <a:rPr lang="en-US" sz="1200" dirty="0" smtClean="0">
                <a:solidFill>
                  <a:srgbClr val="C00000"/>
                </a:solidFill>
              </a:rPr>
              <a:t>16 different maps of DNA-DNA interactions </a:t>
            </a:r>
          </a:p>
          <a:p>
            <a:r>
              <a:rPr lang="en-US" sz="1200" dirty="0" smtClean="0"/>
              <a:t>A minimal resolution of 100kb for each map (with at least 1000 contacts for each 1Mb bin)</a:t>
            </a:r>
          </a:p>
          <a:p>
            <a:r>
              <a:rPr lang="en-US" sz="1200" dirty="0" smtClean="0"/>
              <a:t>For a 3Gb mammalian genome, to reach a 50-100kb resolution: 70M of paired-reads/library</a:t>
            </a:r>
          </a:p>
          <a:p>
            <a:pPr hangingPunct="0"/>
            <a:endParaRPr lang="fr-FR" sz="1200" b="1"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EA800F-F001-4C9A-8105-70C28453980E}"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Recently, the Mouse ENCODE Consortium reported that comparative gene expression data from human and mouse tend to cluster more by species rather than by tissue. This observation was surprising, as it contradicted much of the comparative gene regulatory data collected previously, as well as the common notion that major developmental pathways are highly conserved across a wide range of species, in particular across mammals. Here we show that the Mouse ENCODE gene expression data were collected using a flawed study design, which confounded sequencing batch (namely, the assignment of samples to sequencing </a:t>
            </a:r>
            <a:r>
              <a:rPr lang="en-US" dirty="0" err="1" smtClean="0"/>
              <a:t>flowcells</a:t>
            </a:r>
            <a:r>
              <a:rPr lang="en-US" dirty="0" smtClean="0"/>
              <a:t> and lanes) with species. When we account for the batch effect, the corrected comparative gene expression data from human and mouse tend to cluster by tissue, not by species. </a:t>
            </a:r>
            <a:endParaRPr lang="en-US" sz="1200" kern="1200" dirty="0" smtClean="0">
              <a:solidFill>
                <a:schemeClr val="tx1"/>
              </a:solidFill>
              <a:latin typeface="+mn-lt"/>
              <a:ea typeface="+mn-ea"/>
              <a:cs typeface="+mn-cs"/>
              <a:hlinkClick r:id="rId3"/>
            </a:endParaRPr>
          </a:p>
          <a:p>
            <a:endParaRPr lang="en-US" sz="1200"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hlinkClick r:id="rId3"/>
              </a:rPr>
              <a:t>http://f1000research.com/articles/4-121/v1</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Let me quote a nice piece of the abstract: "Here we show that the Mouse ENCODE gene expression data were collected using a flawed study design, which confounded sequencing batch (namely, the assignment of samples to sequencing </a:t>
            </a:r>
            <a:r>
              <a:rPr lang="en-US" sz="1200" kern="1200" dirty="0" err="1" smtClean="0">
                <a:solidFill>
                  <a:schemeClr val="tx1"/>
                </a:solidFill>
                <a:latin typeface="+mn-lt"/>
                <a:ea typeface="+mn-ea"/>
                <a:cs typeface="+mn-cs"/>
              </a:rPr>
              <a:t>flowcells</a:t>
            </a:r>
            <a:r>
              <a:rPr lang="en-US" sz="1200" kern="1200" dirty="0" smtClean="0">
                <a:solidFill>
                  <a:schemeClr val="tx1"/>
                </a:solidFill>
                <a:latin typeface="+mn-lt"/>
                <a:ea typeface="+mn-ea"/>
                <a:cs typeface="+mn-cs"/>
              </a:rPr>
              <a:t> and lanes) with species." =&gt; exactly what we were planning to do.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top of that, one of the reviewers who accepted that paper is Mick Watson, who is leading the FAANG data analysis sub-committee. He would not miss that. Mixing libraries from different samples in the same sequencing runs is the best way to spare us this embarrassing criticism. Of course this can be done for each assay separately.</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Anyway, please note that this would not impact our data analysis design: we can still present a first batch of results on one tissue x 2 species x 2 assays then a more extended study, or consider any other publication scheme depending on the results.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fr-FR" sz="1200" b="1" kern="1200" baseline="0" dirty="0" smtClean="0">
              <a:solidFill>
                <a:schemeClr val="tx1"/>
              </a:solidFill>
              <a:latin typeface="+mn-lt"/>
              <a:ea typeface="+mn-ea"/>
              <a:cs typeface="+mn-cs"/>
            </a:endParaRPr>
          </a:p>
          <a:p>
            <a:endParaRPr lang="fr-FR" sz="1200" b="1" kern="1200" baseline="0" dirty="0" smtClean="0">
              <a:solidFill>
                <a:schemeClr val="tx1"/>
              </a:solidFill>
              <a:latin typeface="+mn-lt"/>
              <a:ea typeface="+mn-ea"/>
              <a:cs typeface="+mn-cs"/>
            </a:endParaRPr>
          </a:p>
          <a:p>
            <a:r>
              <a:rPr lang="fr-FR" sz="1200" b="1" kern="1200" baseline="0" dirty="0" err="1" smtClean="0">
                <a:solidFill>
                  <a:schemeClr val="tx1"/>
                </a:solidFill>
                <a:latin typeface="+mn-lt"/>
                <a:ea typeface="+mn-ea"/>
                <a:cs typeface="+mn-cs"/>
              </a:rPr>
              <a:t>Ref</a:t>
            </a:r>
            <a:r>
              <a:rPr lang="fr-FR" sz="1200" b="1" kern="1200" baseline="0" dirty="0" smtClean="0">
                <a:solidFill>
                  <a:schemeClr val="tx1"/>
                </a:solidFill>
                <a:latin typeface="+mn-lt"/>
                <a:ea typeface="+mn-ea"/>
                <a:cs typeface="+mn-cs"/>
              </a:rPr>
              <a:t> to: </a:t>
            </a:r>
            <a:r>
              <a:rPr lang="fr-FR" sz="1200" b="1" kern="1200" baseline="0" dirty="0" err="1" smtClean="0">
                <a:solidFill>
                  <a:schemeClr val="tx1"/>
                </a:solidFill>
                <a:latin typeface="+mn-lt"/>
                <a:ea typeface="+mn-ea"/>
                <a:cs typeface="+mn-cs"/>
              </a:rPr>
              <a:t>Current</a:t>
            </a:r>
            <a:r>
              <a:rPr lang="fr-FR" sz="1200" b="1" kern="1200" baseline="0" dirty="0" smtClean="0">
                <a:solidFill>
                  <a:schemeClr val="tx1"/>
                </a:solidFill>
                <a:latin typeface="+mn-lt"/>
                <a:ea typeface="+mn-ea"/>
                <a:cs typeface="+mn-cs"/>
              </a:rPr>
              <a:t> and future science fronts (report GA)</a:t>
            </a:r>
          </a:p>
          <a:p>
            <a:pPr hangingPunct="0"/>
            <a:r>
              <a:rPr lang="en-US" sz="1200" kern="1200" dirty="0" smtClean="0">
                <a:solidFill>
                  <a:schemeClr val="tx1"/>
                </a:solidFill>
                <a:latin typeface="+mn-lt"/>
                <a:ea typeface="+mn-ea"/>
                <a:cs typeface="+mn-cs"/>
              </a:rPr>
              <a:t>Hi-C: High resolution Hi-C maps allow the identification of chromatin sub-domains, loops between promoter-enhancer, and specific interactions linked with gene expression (</a:t>
            </a:r>
            <a:r>
              <a:rPr lang="en-US" sz="1200" kern="1200" dirty="0" err="1" smtClean="0">
                <a:solidFill>
                  <a:schemeClr val="tx1"/>
                </a:solidFill>
                <a:latin typeface="+mn-lt"/>
                <a:ea typeface="+mn-ea"/>
                <a:cs typeface="+mn-cs"/>
              </a:rPr>
              <a:t>Rao</a:t>
            </a:r>
            <a:r>
              <a:rPr lang="en-US" sz="1200" kern="1200" dirty="0" smtClean="0">
                <a:solidFill>
                  <a:schemeClr val="tx1"/>
                </a:solidFill>
                <a:latin typeface="+mn-lt"/>
                <a:ea typeface="+mn-ea"/>
                <a:cs typeface="+mn-cs"/>
              </a:rPr>
              <a:t> et al. 2014), </a:t>
            </a:r>
            <a:r>
              <a:rPr lang="en-US" sz="1200" b="1" kern="1200" dirty="0" smtClean="0">
                <a:solidFill>
                  <a:schemeClr val="tx1"/>
                </a:solidFill>
                <a:latin typeface="+mn-lt"/>
                <a:ea typeface="+mn-ea"/>
                <a:cs typeface="+mn-cs"/>
              </a:rPr>
              <a:t>thus providing in a single assays a virtually complete set of functional annotations. </a:t>
            </a:r>
            <a:endParaRPr lang="fr-FR" sz="1200" b="1"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EA800F-F001-4C9A-8105-70C28453980E}"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From NSF purposes for GO-FAANG</a:t>
            </a:r>
          </a:p>
          <a:p>
            <a:r>
              <a:rPr lang="en-US" sz="1200" kern="1200" baseline="0" dirty="0" smtClean="0">
                <a:solidFill>
                  <a:schemeClr val="tx1"/>
                </a:solidFill>
                <a:latin typeface="+mn-lt"/>
                <a:ea typeface="+mn-ea"/>
                <a:cs typeface="+mn-cs"/>
              </a:rPr>
              <a:t>The main purpose of the GO-FAANG Workshop is to advance the goals of the</a:t>
            </a:r>
          </a:p>
          <a:p>
            <a:r>
              <a:rPr lang="en-US" sz="1200" kern="1200" baseline="0" dirty="0" smtClean="0">
                <a:solidFill>
                  <a:schemeClr val="tx1"/>
                </a:solidFill>
                <a:latin typeface="+mn-lt"/>
                <a:ea typeface="+mn-ea"/>
                <a:cs typeface="+mn-cs"/>
              </a:rPr>
              <a:t>FAANG initiative. This will be accomplished through discussions and decision-making to</a:t>
            </a:r>
          </a:p>
          <a:p>
            <a:r>
              <a:rPr lang="en-US" sz="1200" kern="1200" baseline="0" dirty="0" smtClean="0">
                <a:solidFill>
                  <a:schemeClr val="tx1"/>
                </a:solidFill>
                <a:latin typeface="+mn-lt"/>
                <a:ea typeface="+mn-ea"/>
                <a:cs typeface="+mn-cs"/>
              </a:rPr>
              <a:t>fulfill three objectives; 1) </a:t>
            </a:r>
            <a:r>
              <a:rPr lang="en-US" sz="1200" b="1" kern="1200" baseline="0" dirty="0" smtClean="0">
                <a:solidFill>
                  <a:schemeClr val="tx1"/>
                </a:solidFill>
                <a:latin typeface="+mn-lt"/>
                <a:ea typeface="+mn-ea"/>
                <a:cs typeface="+mn-cs"/>
              </a:rPr>
              <a:t>establishing priorities for functional genomics research efforts</a:t>
            </a:r>
          </a:p>
          <a:p>
            <a:r>
              <a:rPr lang="en-US" sz="1200" b="1" kern="1200" baseline="0" dirty="0" smtClean="0">
                <a:solidFill>
                  <a:schemeClr val="tx1"/>
                </a:solidFill>
                <a:latin typeface="+mn-lt"/>
                <a:ea typeface="+mn-ea"/>
                <a:cs typeface="+mn-cs"/>
              </a:rPr>
              <a:t>within and across species</a:t>
            </a:r>
            <a:r>
              <a:rPr lang="en-US" sz="1200" kern="1200" baseline="0" dirty="0" smtClean="0">
                <a:solidFill>
                  <a:schemeClr val="tx1"/>
                </a:solidFill>
                <a:latin typeface="+mn-lt"/>
                <a:ea typeface="+mn-ea"/>
                <a:cs typeface="+mn-cs"/>
              </a:rPr>
              <a:t>; 2) planning the </a:t>
            </a:r>
            <a:r>
              <a:rPr lang="en-US" sz="1200" b="1" kern="1200" baseline="0" dirty="0" smtClean="0">
                <a:solidFill>
                  <a:schemeClr val="tx1"/>
                </a:solidFill>
                <a:latin typeface="+mn-lt"/>
                <a:ea typeface="+mn-ea"/>
                <a:cs typeface="+mn-cs"/>
              </a:rPr>
              <a:t>management structures required for efficient</a:t>
            </a:r>
          </a:p>
          <a:p>
            <a:r>
              <a:rPr lang="en-US" sz="1200" b="1" kern="1200" baseline="0" dirty="0" smtClean="0">
                <a:solidFill>
                  <a:schemeClr val="tx1"/>
                </a:solidFill>
                <a:latin typeface="+mn-lt"/>
                <a:ea typeface="+mn-ea"/>
                <a:cs typeface="+mn-cs"/>
              </a:rPr>
              <a:t>use and sharing of samples, data and computational tools</a:t>
            </a:r>
            <a:r>
              <a:rPr lang="en-US" sz="1200" kern="1200" baseline="0" dirty="0" smtClean="0">
                <a:solidFill>
                  <a:schemeClr val="tx1"/>
                </a:solidFill>
                <a:latin typeface="+mn-lt"/>
                <a:ea typeface="+mn-ea"/>
                <a:cs typeface="+mn-cs"/>
              </a:rPr>
              <a:t>; and 3) </a:t>
            </a:r>
            <a:r>
              <a:rPr lang="en-US" sz="1200" b="1" kern="1200" baseline="0" dirty="0" smtClean="0">
                <a:solidFill>
                  <a:schemeClr val="tx1"/>
                </a:solidFill>
                <a:latin typeface="+mn-lt"/>
                <a:ea typeface="+mn-ea"/>
                <a:cs typeface="+mn-cs"/>
              </a:rPr>
              <a:t>identifying resources</a:t>
            </a:r>
          </a:p>
          <a:p>
            <a:r>
              <a:rPr lang="en-US" sz="1200" b="1" kern="1200" baseline="0" dirty="0" smtClean="0">
                <a:solidFill>
                  <a:schemeClr val="tx1"/>
                </a:solidFill>
                <a:latin typeface="+mn-lt"/>
                <a:ea typeface="+mn-ea"/>
                <a:cs typeface="+mn-cs"/>
              </a:rPr>
              <a:t>needed to accomplish these goals.</a:t>
            </a:r>
          </a:p>
          <a:p>
            <a:r>
              <a:rPr lang="en-US" sz="1200" kern="1200" baseline="0" dirty="0" smtClean="0">
                <a:solidFill>
                  <a:schemeClr val="tx1"/>
                </a:solidFill>
                <a:latin typeface="+mn-lt"/>
                <a:ea typeface="+mn-ea"/>
                <a:cs typeface="+mn-cs"/>
              </a:rPr>
              <a:t>For goal (2) on planning management structures, we have several of these in place</a:t>
            </a:r>
          </a:p>
          <a:p>
            <a:r>
              <a:rPr lang="en-US" sz="1200" kern="1200" baseline="0" dirty="0" smtClean="0">
                <a:solidFill>
                  <a:schemeClr val="tx1"/>
                </a:solidFill>
                <a:latin typeface="+mn-lt"/>
                <a:ea typeface="+mn-ea"/>
                <a:cs typeface="+mn-cs"/>
              </a:rPr>
              <a:t>for initial organization (see www.FAANG.org for the raison d’être for these committees),</a:t>
            </a:r>
          </a:p>
          <a:p>
            <a:r>
              <a:rPr lang="en-US" sz="1200" kern="1200" baseline="0" dirty="0" smtClean="0">
                <a:solidFill>
                  <a:schemeClr val="tx1"/>
                </a:solidFill>
                <a:latin typeface="+mn-lt"/>
                <a:ea typeface="+mn-ea"/>
                <a:cs typeface="+mn-cs"/>
              </a:rPr>
              <a:t>but further refinement to develop sustainable leadership and communication structure,</a:t>
            </a:r>
          </a:p>
          <a:p>
            <a:r>
              <a:rPr lang="en-US" sz="1200" kern="1200" baseline="0" dirty="0" smtClean="0">
                <a:solidFill>
                  <a:schemeClr val="tx1"/>
                </a:solidFill>
                <a:latin typeface="+mn-lt"/>
                <a:ea typeface="+mn-ea"/>
                <a:cs typeface="+mn-cs"/>
              </a:rPr>
              <a:t>as well as create effective methods to manage the expanding needs of our diverse</a:t>
            </a:r>
          </a:p>
          <a:p>
            <a:r>
              <a:rPr lang="en-US" sz="1200" kern="1200" baseline="0" dirty="0" smtClean="0">
                <a:solidFill>
                  <a:schemeClr val="tx1"/>
                </a:solidFill>
                <a:latin typeface="+mn-lt"/>
                <a:ea typeface="+mn-ea"/>
                <a:cs typeface="+mn-cs"/>
              </a:rPr>
              <a:t>consortium, all while enabling these broad and diverse datasets to be used in answering</a:t>
            </a:r>
          </a:p>
          <a:p>
            <a:r>
              <a:rPr lang="fr-FR" sz="1200" kern="1200" baseline="0" dirty="0" err="1" smtClean="0">
                <a:solidFill>
                  <a:schemeClr val="tx1"/>
                </a:solidFill>
                <a:latin typeface="+mn-lt"/>
                <a:ea typeface="+mn-ea"/>
                <a:cs typeface="+mn-cs"/>
              </a:rPr>
              <a:t>fundamental</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biological</a:t>
            </a:r>
            <a:r>
              <a:rPr lang="fr-FR" sz="1200" kern="1200" baseline="0" dirty="0" smtClean="0">
                <a:solidFill>
                  <a:schemeClr val="tx1"/>
                </a:solidFill>
                <a:latin typeface="+mn-lt"/>
                <a:ea typeface="+mn-ea"/>
                <a:cs typeface="+mn-cs"/>
              </a:rPr>
              <a:t> questions, </a:t>
            </a:r>
            <a:r>
              <a:rPr lang="fr-FR" sz="1200" kern="1200" baseline="0" dirty="0" err="1" smtClean="0">
                <a:solidFill>
                  <a:schemeClr val="tx1"/>
                </a:solidFill>
                <a:latin typeface="+mn-lt"/>
                <a:ea typeface="+mn-ea"/>
                <a:cs typeface="+mn-cs"/>
              </a:rPr>
              <a:t>is</a:t>
            </a:r>
            <a:r>
              <a:rPr lang="fr-FR" sz="1200" kern="1200" baseline="0" dirty="0" smtClean="0">
                <a:solidFill>
                  <a:schemeClr val="tx1"/>
                </a:solidFill>
                <a:latin typeface="+mn-lt"/>
                <a:ea typeface="+mn-ea"/>
                <a:cs typeface="+mn-cs"/>
              </a:rPr>
              <a:t> important.</a:t>
            </a:r>
            <a:endParaRPr lang="fr-FR" b="1"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To comment on your plans- I think if you could emphasize the organization of the collaborative work and development of common protocols ³</a:t>
            </a:r>
            <a:r>
              <a:rPr lang="en-US" b="1" dirty="0" smtClean="0"/>
              <a:t>already</a:t>
            </a:r>
            <a:r>
              <a:rPr lang="en-US" dirty="0" smtClean="0"/>
              <a:t>² so early in this process it would be important. Perhaps only hint that there are important additional organization to discuss, setting up the afternoon discussions.</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aseline="0" dirty="0" smtClean="0">
                <a:latin typeface="Arial" pitchFamily="34" charset="0"/>
                <a:cs typeface="Arial" pitchFamily="34" charset="0"/>
              </a:rPr>
              <a:t>To be shown at the end!!!!</a:t>
            </a:r>
            <a:endParaRPr lang="fr-FR" dirty="0"/>
          </a:p>
        </p:txBody>
      </p:sp>
      <p:sp>
        <p:nvSpPr>
          <p:cNvPr id="4" name="Espace réservé du numéro de diapositive 3"/>
          <p:cNvSpPr>
            <a:spLocks noGrp="1"/>
          </p:cNvSpPr>
          <p:nvPr>
            <p:ph type="sldNum" sz="quarter" idx="10"/>
          </p:nvPr>
        </p:nvSpPr>
        <p:spPr/>
        <p:txBody>
          <a:bodyPr/>
          <a:lstStyle/>
          <a:p>
            <a:fld id="{959F111C-3832-4AA3-84A8-135B83CB164B}"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FAANG Consortium signatories (~300 as of May 2015) are</a:t>
            </a:r>
          </a:p>
          <a:p>
            <a:r>
              <a:rPr lang="en-US" sz="1200" kern="1200" baseline="0" dirty="0" smtClean="0">
                <a:solidFill>
                  <a:schemeClr val="tx1"/>
                </a:solidFill>
                <a:latin typeface="+mn-lt"/>
                <a:ea typeface="+mn-ea"/>
                <a:cs typeface="+mn-cs"/>
              </a:rPr>
              <a:t>committing to </a:t>
            </a:r>
            <a:r>
              <a:rPr lang="en-US" sz="1200" i="1" kern="1200" baseline="0" dirty="0" smtClean="0">
                <a:solidFill>
                  <a:schemeClr val="tx1"/>
                </a:solidFill>
                <a:latin typeface="+mn-lt"/>
                <a:ea typeface="+mn-ea"/>
                <a:cs typeface="+mn-cs"/>
              </a:rPr>
              <a:t>i) work within the FAANG community to define and improve experimental,</a:t>
            </a:r>
          </a:p>
          <a:p>
            <a:r>
              <a:rPr lang="en-US" sz="1200" kern="1200" baseline="0" dirty="0" smtClean="0">
                <a:solidFill>
                  <a:schemeClr val="tx1"/>
                </a:solidFill>
                <a:latin typeface="+mn-lt"/>
                <a:ea typeface="+mn-ea"/>
                <a:cs typeface="+mn-cs"/>
              </a:rPr>
              <a:t>metadata and bioinformatics standards, </a:t>
            </a:r>
            <a:r>
              <a:rPr lang="en-US" sz="1200" i="1" kern="1200" baseline="0" dirty="0" smtClean="0">
                <a:solidFill>
                  <a:schemeClr val="tx1"/>
                </a:solidFill>
                <a:latin typeface="+mn-lt"/>
                <a:ea typeface="+mn-ea"/>
                <a:cs typeface="+mn-cs"/>
              </a:rPr>
              <a:t>ii) ensure that experiments conducted to</a:t>
            </a:r>
          </a:p>
          <a:p>
            <a:r>
              <a:rPr lang="en-US" sz="1200" kern="1200" baseline="0" dirty="0" smtClean="0">
                <a:solidFill>
                  <a:schemeClr val="tx1"/>
                </a:solidFill>
                <a:latin typeface="+mn-lt"/>
                <a:ea typeface="+mn-ea"/>
                <a:cs typeface="+mn-cs"/>
              </a:rPr>
              <a:t>produce functional annotation adhere to these standards, and </a:t>
            </a:r>
            <a:r>
              <a:rPr lang="en-US" sz="1200" i="1" kern="1200" baseline="0" dirty="0" smtClean="0">
                <a:solidFill>
                  <a:schemeClr val="tx1"/>
                </a:solidFill>
                <a:latin typeface="+mn-lt"/>
                <a:ea typeface="+mn-ea"/>
                <a:cs typeface="+mn-cs"/>
              </a:rPr>
              <a:t>iii) release all the</a:t>
            </a:r>
          </a:p>
          <a:p>
            <a:r>
              <a:rPr lang="en-US" sz="1200" kern="1200" baseline="0" dirty="0" smtClean="0">
                <a:solidFill>
                  <a:schemeClr val="tx1"/>
                </a:solidFill>
                <a:latin typeface="+mn-lt"/>
                <a:ea typeface="+mn-ea"/>
                <a:cs typeface="+mn-cs"/>
              </a:rPr>
              <a:t>experimental and meta data in an open access manner, rapidly</a:t>
            </a:r>
            <a:endParaRPr lang="en-US" sz="1200" b="1" dirty="0" smtClean="0">
              <a:solidFill>
                <a:srgbClr val="C00000"/>
              </a:solidFill>
              <a:latin typeface="Calibri"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959F111C-3832-4AA3-84A8-135B83CB164B}"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Only </a:t>
            </a:r>
            <a:r>
              <a:rPr lang="en-US" dirty="0" err="1" smtClean="0"/>
              <a:t>welel</a:t>
            </a:r>
            <a:r>
              <a:rPr lang="en-US" dirty="0" smtClean="0"/>
              <a:t> annotated genomes</a:t>
            </a:r>
          </a:p>
          <a:p>
            <a:endParaRPr lang="en-US" dirty="0" smtClean="0"/>
          </a:p>
          <a:p>
            <a:endParaRPr lang="en-US" dirty="0" smtClean="0"/>
          </a:p>
          <a:p>
            <a:r>
              <a:rPr lang="en-US" dirty="0" smtClean="0"/>
              <a:t>To comment on your plans- I think if you could emphasize the organization of the collaborative work and development of common protocols ³</a:t>
            </a:r>
            <a:r>
              <a:rPr lang="en-US" b="1" dirty="0" smtClean="0"/>
              <a:t>already</a:t>
            </a:r>
            <a:r>
              <a:rPr lang="en-US" dirty="0" smtClean="0"/>
              <a:t>² so early in this process it would be important. Perhaps only hint that there are important additional organization to discuss, setting up the afternoon discussions.</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Technical</a:t>
            </a:r>
            <a:r>
              <a:rPr lang="fr-FR" dirty="0" smtClean="0"/>
              <a:t> </a:t>
            </a:r>
            <a:r>
              <a:rPr lang="fr-FR" dirty="0" err="1" smtClean="0"/>
              <a:t>heterogeneity</a:t>
            </a:r>
            <a:r>
              <a:rPr lang="fr-FR" dirty="0" smtClean="0"/>
              <a:t> </a:t>
            </a:r>
            <a:r>
              <a:rPr lang="fr-FR" dirty="0" err="1" smtClean="0"/>
              <a:t>is</a:t>
            </a:r>
            <a:r>
              <a:rPr lang="fr-FR" dirty="0" smtClean="0"/>
              <a:t> </a:t>
            </a:r>
            <a:r>
              <a:rPr lang="fr-FR" dirty="0" err="1" smtClean="0"/>
              <a:t>largely</a:t>
            </a:r>
            <a:r>
              <a:rPr lang="fr-FR" dirty="0" smtClean="0"/>
              <a:t> </a:t>
            </a:r>
            <a:r>
              <a:rPr lang="fr-FR" dirty="0" err="1" smtClean="0"/>
              <a:t>unavoidable</a:t>
            </a:r>
            <a:r>
              <a:rPr lang="fr-FR" dirty="0" smtClean="0"/>
              <a:t> </a:t>
            </a:r>
            <a:r>
              <a:rPr lang="fr-FR" dirty="0" err="1" smtClean="0"/>
              <a:t>exp</a:t>
            </a:r>
            <a:r>
              <a:rPr lang="fr-FR" dirty="0" smtClean="0"/>
              <a:t> for </a:t>
            </a:r>
            <a:r>
              <a:rPr lang="fr-FR" dirty="0" err="1" smtClean="0"/>
              <a:t>several</a:t>
            </a:r>
            <a:r>
              <a:rPr lang="fr-FR" dirty="0" smtClean="0"/>
              <a:t> collections</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t>Heterogeneity</a:t>
            </a:r>
            <a:r>
              <a:rPr lang="fr-FR" b="1" dirty="0" smtClean="0"/>
              <a:t>  (</a:t>
            </a:r>
            <a:r>
              <a:rPr lang="fr-FR" b="1" i="1" dirty="0" err="1" smtClean="0"/>
              <a:t>technical</a:t>
            </a:r>
            <a:r>
              <a:rPr lang="fr-FR" b="1" i="1" dirty="0" smtClean="0"/>
              <a:t>, </a:t>
            </a:r>
            <a:r>
              <a:rPr lang="fr-FR" b="1" i="1" dirty="0" err="1" smtClean="0"/>
              <a:t>biological</a:t>
            </a:r>
            <a:r>
              <a:rPr lang="fr-FR" b="1" dirty="0" smtClean="0"/>
              <a:t>) </a:t>
            </a:r>
            <a:r>
              <a:rPr lang="fr-FR" b="1" dirty="0" err="1" smtClean="0"/>
              <a:t>should</a:t>
            </a:r>
            <a:r>
              <a:rPr lang="fr-FR" b="1" dirty="0" smtClean="0"/>
              <a:t> </a:t>
            </a:r>
            <a:r>
              <a:rPr lang="fr-FR" b="1" dirty="0" err="1" smtClean="0"/>
              <a:t>be</a:t>
            </a:r>
            <a:r>
              <a:rPr lang="fr-FR" b="1" dirty="0" smtClean="0"/>
              <a:t> </a:t>
            </a:r>
            <a:r>
              <a:rPr lang="fr-FR" b="1" u="sng" dirty="0" err="1" smtClean="0"/>
              <a:t>managed</a:t>
            </a:r>
            <a:r>
              <a:rPr lang="fr-FR" b="1" u="sng" dirty="0" smtClean="0"/>
              <a:t> and </a:t>
            </a:r>
            <a:r>
              <a:rPr lang="fr-FR" b="1" u="sng" dirty="0" err="1" smtClean="0"/>
              <a:t>interpreted</a:t>
            </a:r>
            <a:r>
              <a:rPr lang="fr-FR" b="1" u="sng" dirty="0" smtClean="0"/>
              <a:t> </a:t>
            </a:r>
            <a:r>
              <a:rPr lang="fr-FR" b="1" dirty="0" smtClean="0"/>
              <a:t>by </a:t>
            </a:r>
            <a:r>
              <a:rPr lang="fr-FR" b="1" dirty="0" err="1" smtClean="0"/>
              <a:t>meta</a:t>
            </a:r>
            <a:r>
              <a:rPr lang="fr-FR" b="1" dirty="0" smtClean="0"/>
              <a:t>-</a:t>
            </a:r>
            <a:r>
              <a:rPr lang="fr-FR" b="1" dirty="0" err="1" smtClean="0"/>
              <a:t>analysis</a:t>
            </a:r>
            <a:r>
              <a:rPr lang="fr-FR" b="1" dirty="0" smtClean="0"/>
              <a:t> of </a:t>
            </a:r>
            <a:r>
              <a:rPr lang="fr-FR" b="1" dirty="0" err="1" smtClean="0"/>
              <a:t>associated</a:t>
            </a:r>
            <a:r>
              <a:rPr lang="fr-FR" b="1" dirty="0" smtClean="0"/>
              <a:t> </a:t>
            </a:r>
            <a:r>
              <a:rPr lang="fr-FR" b="1" dirty="0" err="1" smtClean="0"/>
              <a:t>datasets</a:t>
            </a:r>
            <a:endParaRPr lang="fr-FR" b="1" dirty="0" smtClean="0"/>
          </a:p>
          <a:p>
            <a:endParaRPr lang="fr-FR" sz="1200" dirty="0" smtClean="0"/>
          </a:p>
          <a:p>
            <a:endParaRPr lang="fr-FR" sz="1200" dirty="0" smtClean="0"/>
          </a:p>
          <a:p>
            <a:r>
              <a:rPr lang="fr-FR" sz="1200" dirty="0" err="1" smtClean="0"/>
              <a:t>Genetic</a:t>
            </a:r>
            <a:r>
              <a:rPr lang="fr-FR" sz="1200" dirty="0" smtClean="0"/>
              <a:t> + </a:t>
            </a:r>
            <a:r>
              <a:rPr lang="fr-FR" sz="1200" dirty="0" err="1" smtClean="0"/>
              <a:t>Biological</a:t>
            </a:r>
            <a:r>
              <a:rPr lang="fr-FR" sz="1200" dirty="0" smtClean="0"/>
              <a:t> </a:t>
            </a:r>
            <a:r>
              <a:rPr lang="fr-FR" sz="1200" dirty="0" err="1" smtClean="0"/>
              <a:t>diversity</a:t>
            </a:r>
            <a:r>
              <a:rPr lang="fr-FR" sz="1200" dirty="0" smtClean="0"/>
              <a:t> </a:t>
            </a:r>
            <a:r>
              <a:rPr lang="fr-FR" sz="1200" dirty="0" err="1" smtClean="0"/>
              <a:t>both</a:t>
            </a:r>
            <a:r>
              <a:rPr lang="fr-FR" sz="1200" dirty="0" smtClean="0"/>
              <a:t> are </a:t>
            </a:r>
            <a:r>
              <a:rPr lang="fr-FR" sz="1200" dirty="0" err="1" smtClean="0"/>
              <a:t>needed</a:t>
            </a:r>
            <a:r>
              <a:rPr lang="fr-FR" sz="1200" dirty="0" smtClean="0"/>
              <a:t> </a:t>
            </a:r>
            <a:r>
              <a:rPr lang="fr-FR" sz="1200" b="1" dirty="0" smtClean="0"/>
              <a:t>to </a:t>
            </a:r>
            <a:r>
              <a:rPr lang="fr-FR" sz="1200" b="1" dirty="0" err="1" smtClean="0"/>
              <a:t>answer</a:t>
            </a:r>
            <a:r>
              <a:rPr lang="fr-FR" sz="1200" b="1" dirty="0" smtClean="0"/>
              <a:t> </a:t>
            </a:r>
            <a:r>
              <a:rPr lang="fr-FR" sz="1200" b="1" dirty="0" err="1" smtClean="0"/>
              <a:t>genotype</a:t>
            </a:r>
            <a:r>
              <a:rPr lang="fr-FR" sz="1200" b="1" dirty="0" smtClean="0"/>
              <a:t>-to-</a:t>
            </a:r>
            <a:r>
              <a:rPr lang="fr-FR" sz="1200" b="1" dirty="0" err="1" smtClean="0"/>
              <a:t>phenotype</a:t>
            </a:r>
            <a:r>
              <a:rPr lang="fr-FR" sz="1200" b="1" dirty="0" smtClean="0"/>
              <a:t> questions</a:t>
            </a:r>
            <a:r>
              <a:rPr lang="fr-FR" sz="1200" dirty="0" smtClean="0"/>
              <a:t>, i.e.: how  </a:t>
            </a:r>
            <a:r>
              <a:rPr lang="fr-FR" sz="1200" dirty="0" err="1" smtClean="0"/>
              <a:t>functionality</a:t>
            </a:r>
            <a:r>
              <a:rPr lang="fr-FR" sz="1200" dirty="0" smtClean="0"/>
              <a:t> </a:t>
            </a:r>
            <a:r>
              <a:rPr lang="fr-FR" sz="1200" dirty="0" err="1" smtClean="0"/>
              <a:t>is</a:t>
            </a:r>
            <a:r>
              <a:rPr lang="fr-FR" sz="1200" dirty="0" smtClean="0"/>
              <a:t> </a:t>
            </a:r>
            <a:r>
              <a:rPr lang="fr-FR" sz="1200" dirty="0" err="1" smtClean="0"/>
              <a:t>altered</a:t>
            </a:r>
            <a:r>
              <a:rPr lang="fr-FR" sz="1200" dirty="0" smtClean="0"/>
              <a:t> by </a:t>
            </a:r>
            <a:r>
              <a:rPr lang="fr-FR" sz="1200" dirty="0" err="1" smtClean="0"/>
              <a:t>sequence</a:t>
            </a:r>
            <a:r>
              <a:rPr lang="fr-FR" sz="1200" dirty="0" smtClean="0"/>
              <a:t> variation?)</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solidFill>
                  <a:srgbClr val="C00000"/>
                </a:solidFill>
              </a:rPr>
              <a:t>Individual</a:t>
            </a:r>
            <a:r>
              <a:rPr lang="fr-FR" b="1" dirty="0" smtClean="0">
                <a:solidFill>
                  <a:srgbClr val="C00000"/>
                </a:solidFill>
              </a:rPr>
              <a:t> pilot </a:t>
            </a:r>
            <a:r>
              <a:rPr lang="fr-FR" b="1" dirty="0" err="1" smtClean="0">
                <a:solidFill>
                  <a:srgbClr val="C00000"/>
                </a:solidFill>
              </a:rPr>
              <a:t>projects</a:t>
            </a:r>
            <a:r>
              <a:rPr lang="fr-FR" b="1" dirty="0" smtClean="0">
                <a:solidFill>
                  <a:srgbClr val="C00000"/>
                </a:solidFill>
              </a:rPr>
              <a:t> have </a:t>
            </a:r>
            <a:r>
              <a:rPr lang="fr-FR" b="1" dirty="0" err="1" smtClean="0">
                <a:solidFill>
                  <a:srgbClr val="C00000"/>
                </a:solidFill>
              </a:rPr>
              <a:t>limited</a:t>
            </a:r>
            <a:r>
              <a:rPr lang="fr-FR" b="1" dirty="0" smtClean="0">
                <a:solidFill>
                  <a:srgbClr val="C00000"/>
                </a:solidFill>
              </a:rPr>
              <a:t> </a:t>
            </a:r>
            <a:r>
              <a:rPr lang="fr-FR" b="1" dirty="0" err="1" smtClean="0">
                <a:solidFill>
                  <a:srgbClr val="C00000"/>
                </a:solidFill>
              </a:rPr>
              <a:t>capacity</a:t>
            </a:r>
            <a:r>
              <a:rPr lang="fr-FR" b="1" dirty="0" smtClean="0">
                <a:solidFill>
                  <a:srgbClr val="C00000"/>
                </a:solidFill>
              </a:rPr>
              <a:t> and </a:t>
            </a:r>
            <a:r>
              <a:rPr lang="fr-FR" b="1" dirty="0" err="1" smtClean="0">
                <a:solidFill>
                  <a:srgbClr val="C00000"/>
                </a:solidFill>
              </a:rPr>
              <a:t>necessarily</a:t>
            </a:r>
            <a:r>
              <a:rPr lang="fr-FR" b="1" dirty="0" smtClean="0">
                <a:solidFill>
                  <a:srgbClr val="C00000"/>
                </a:solidFill>
              </a:rPr>
              <a:t> </a:t>
            </a:r>
            <a:r>
              <a:rPr lang="fr-FR" b="1" dirty="0" err="1" smtClean="0">
                <a:solidFill>
                  <a:srgbClr val="C00000"/>
                </a:solidFill>
              </a:rPr>
              <a:t>reflect</a:t>
            </a:r>
            <a:r>
              <a:rPr lang="fr-FR" b="1" dirty="0" smtClean="0">
                <a:solidFill>
                  <a:srgbClr val="C00000"/>
                </a:solidFill>
              </a:rPr>
              <a:t> </a:t>
            </a:r>
            <a:r>
              <a:rPr lang="fr-FR" b="1" dirty="0" err="1" smtClean="0">
                <a:solidFill>
                  <a:srgbClr val="C00000"/>
                </a:solidFill>
              </a:rPr>
              <a:t>different</a:t>
            </a:r>
            <a:r>
              <a:rPr lang="fr-FR" b="1" dirty="0" smtClean="0">
                <a:solidFill>
                  <a:srgbClr val="C00000"/>
                </a:solidFill>
              </a:rPr>
              <a:t> </a:t>
            </a:r>
            <a:r>
              <a:rPr lang="fr-FR" b="1" dirty="0" err="1" smtClean="0">
                <a:solidFill>
                  <a:srgbClr val="C00000"/>
                </a:solidFill>
              </a:rPr>
              <a:t>scientific</a:t>
            </a:r>
            <a:r>
              <a:rPr lang="fr-FR" b="1" dirty="0" smtClean="0">
                <a:solidFill>
                  <a:srgbClr val="C00000"/>
                </a:solidFill>
              </a:rPr>
              <a:t> goals (</a:t>
            </a:r>
            <a:r>
              <a:rPr lang="fr-FR" b="1" dirty="0" err="1" smtClean="0">
                <a:solidFill>
                  <a:srgbClr val="C00000"/>
                </a:solidFill>
              </a:rPr>
              <a:t>eg</a:t>
            </a:r>
            <a:r>
              <a:rPr lang="fr-FR" b="1" dirty="0" smtClean="0">
                <a:solidFill>
                  <a:srgbClr val="C00000"/>
                </a:solidFill>
              </a:rPr>
              <a:t> </a:t>
            </a:r>
            <a:r>
              <a:rPr lang="fr-FR" b="1" dirty="0" err="1" smtClean="0">
                <a:solidFill>
                  <a:srgbClr val="C00000"/>
                </a:solidFill>
              </a:rPr>
              <a:t>samples</a:t>
            </a:r>
            <a:r>
              <a:rPr lang="fr-FR" b="1" dirty="0" smtClean="0">
                <a:solidFill>
                  <a:srgbClr val="C00000"/>
                </a:solidFill>
              </a:rPr>
              <a:t> are </a:t>
            </a:r>
            <a:r>
              <a:rPr lang="fr-FR" b="1" dirty="0" err="1" smtClean="0">
                <a:solidFill>
                  <a:srgbClr val="C00000"/>
                </a:solidFill>
              </a:rPr>
              <a:t>from</a:t>
            </a:r>
            <a:r>
              <a:rPr lang="fr-FR" b="1" dirty="0" smtClean="0">
                <a:solidFill>
                  <a:srgbClr val="C00000"/>
                </a:solidFill>
              </a:rPr>
              <a:t> </a:t>
            </a:r>
            <a:r>
              <a:rPr lang="fr-FR" b="1" dirty="0" err="1" smtClean="0">
                <a:solidFill>
                  <a:srgbClr val="C00000"/>
                </a:solidFill>
              </a:rPr>
              <a:t>target</a:t>
            </a:r>
            <a:r>
              <a:rPr lang="fr-FR" b="1" dirty="0" smtClean="0">
                <a:solidFill>
                  <a:srgbClr val="C00000"/>
                </a:solidFill>
              </a:rPr>
              <a:t> </a:t>
            </a:r>
            <a:r>
              <a:rPr lang="fr-FR" b="1" dirty="0" err="1" smtClean="0">
                <a:solidFill>
                  <a:srgbClr val="C00000"/>
                </a:solidFill>
              </a:rPr>
              <a:t>breeds</a:t>
            </a:r>
            <a:r>
              <a:rPr lang="fr-FR" b="1" dirty="0" smtClean="0">
                <a:solidFill>
                  <a:srgbClr val="C00000"/>
                </a:solidFill>
              </a:rPr>
              <a:t>/populations </a:t>
            </a:r>
            <a:r>
              <a:rPr lang="fr-FR" b="1" dirty="0" err="1" smtClean="0">
                <a:solidFill>
                  <a:srgbClr val="C00000"/>
                </a:solidFill>
              </a:rPr>
              <a:t>with</a:t>
            </a:r>
            <a:r>
              <a:rPr lang="fr-FR" b="1" dirty="0" smtClean="0">
                <a:solidFill>
                  <a:srgbClr val="C00000"/>
                </a:solidFill>
              </a:rPr>
              <a:t> </a:t>
            </a:r>
            <a:r>
              <a:rPr lang="fr-FR" b="1" dirty="0" err="1" smtClean="0">
                <a:solidFill>
                  <a:srgbClr val="C00000"/>
                </a:solidFill>
              </a:rPr>
              <a:t>phenotyping</a:t>
            </a:r>
            <a:r>
              <a:rPr lang="fr-FR" b="1" dirty="0" smtClean="0">
                <a:solidFill>
                  <a:srgbClr val="C00000"/>
                </a:solidFill>
              </a:rPr>
              <a:t> records/ </a:t>
            </a:r>
            <a:r>
              <a:rPr lang="fr-FR" b="1" dirty="0" err="1" smtClean="0">
                <a:solidFill>
                  <a:srgbClr val="C00000"/>
                </a:solidFill>
              </a:rPr>
              <a:t>connected</a:t>
            </a:r>
            <a:r>
              <a:rPr lang="fr-FR" b="1" dirty="0" smtClean="0">
                <a:solidFill>
                  <a:srgbClr val="C00000"/>
                </a:solidFill>
              </a:rPr>
              <a:t> to </a:t>
            </a:r>
            <a:r>
              <a:rPr lang="fr-FR" b="1" dirty="0" err="1" smtClean="0">
                <a:solidFill>
                  <a:srgbClr val="C00000"/>
                </a:solidFill>
              </a:rPr>
              <a:t>parallel</a:t>
            </a:r>
            <a:r>
              <a:rPr lang="fr-FR" b="1" dirty="0" smtClean="0">
                <a:solidFill>
                  <a:srgbClr val="C00000"/>
                </a:solidFill>
              </a:rPr>
              <a:t> </a:t>
            </a:r>
            <a:r>
              <a:rPr lang="fr-FR" b="1" dirty="0" err="1" smtClean="0">
                <a:solidFill>
                  <a:srgbClr val="C00000"/>
                </a:solidFill>
              </a:rPr>
              <a:t>studies</a:t>
            </a:r>
            <a:r>
              <a:rPr lang="fr-FR" b="1" dirty="0" smtClean="0">
                <a:solidFill>
                  <a:srgbClr val="C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C00000"/>
                </a:solidFill>
              </a:rPr>
              <a:t>Challenges </a:t>
            </a:r>
            <a:r>
              <a:rPr lang="fr-FR" b="1" dirty="0" err="1" smtClean="0">
                <a:solidFill>
                  <a:srgbClr val="C00000"/>
                </a:solidFill>
              </a:rPr>
              <a:t>faced</a:t>
            </a:r>
            <a:r>
              <a:rPr lang="fr-FR" b="1" dirty="0" smtClean="0">
                <a:solidFill>
                  <a:srgbClr val="C00000"/>
                </a:solidFill>
              </a:rPr>
              <a:t> (INRA): </a:t>
            </a:r>
            <a:r>
              <a:rPr lang="fr-FR" b="1" dirty="0" err="1" smtClean="0">
                <a:solidFill>
                  <a:srgbClr val="C00000"/>
                </a:solidFill>
              </a:rPr>
              <a:t>Samples</a:t>
            </a:r>
            <a:r>
              <a:rPr lang="fr-FR" b="1" dirty="0" smtClean="0">
                <a:solidFill>
                  <a:srgbClr val="C00000"/>
                </a:solidFill>
              </a:rPr>
              <a:t> and </a:t>
            </a:r>
            <a:r>
              <a:rPr lang="fr-FR" b="1" dirty="0" err="1" smtClean="0">
                <a:solidFill>
                  <a:srgbClr val="C00000"/>
                </a:solidFill>
              </a:rPr>
              <a:t>Assays</a:t>
            </a:r>
            <a:r>
              <a:rPr lang="fr-FR" b="1" dirty="0" smtClean="0">
                <a:solidFill>
                  <a:srgbClr val="C00000"/>
                </a:solidFill>
              </a:rPr>
              <a:t> go ‘</a:t>
            </a:r>
            <a:r>
              <a:rPr lang="fr-FR" b="1" dirty="0" err="1" smtClean="0">
                <a:solidFill>
                  <a:srgbClr val="C00000"/>
                </a:solidFill>
              </a:rPr>
              <a:t>together</a:t>
            </a:r>
            <a:r>
              <a:rPr lang="fr-FR" b="1" dirty="0" smtClean="0">
                <a:solidFill>
                  <a:srgbClr val="C00000"/>
                </a:solidFill>
              </a:rPr>
              <a:t>’ (formidable </a:t>
            </a:r>
            <a:r>
              <a:rPr lang="fr-FR" b="1" dirty="0" err="1" smtClean="0">
                <a:solidFill>
                  <a:srgbClr val="C00000"/>
                </a:solidFill>
              </a:rPr>
              <a:t>task</a:t>
            </a:r>
            <a:r>
              <a:rPr lang="fr-FR" b="1" dirty="0" smtClean="0">
                <a:solidFill>
                  <a:srgbClr val="C00000"/>
                </a:solidFill>
              </a:rPr>
              <a:t>, </a:t>
            </a:r>
            <a:r>
              <a:rPr lang="fr-FR" b="1" dirty="0" err="1" smtClean="0">
                <a:solidFill>
                  <a:srgbClr val="C00000"/>
                </a:solidFill>
              </a:rPr>
              <a:t>complexities</a:t>
            </a:r>
            <a:r>
              <a:rPr lang="fr-FR" b="1" dirty="0" smtClean="0">
                <a:solidFill>
                  <a:srgbClr val="C00000"/>
                </a:solidFill>
              </a:rPr>
              <a:t> to </a:t>
            </a:r>
            <a:r>
              <a:rPr lang="fr-FR" b="1" dirty="0" err="1" smtClean="0">
                <a:solidFill>
                  <a:srgbClr val="C00000"/>
                </a:solidFill>
              </a:rPr>
              <a:t>list</a:t>
            </a:r>
            <a:r>
              <a:rPr lang="fr-FR" b="1" dirty="0" smtClean="0">
                <a:solidFill>
                  <a:srgbClr val="C00000"/>
                </a:solidFill>
              </a:rPr>
              <a:t> </a:t>
            </a:r>
            <a:r>
              <a:rPr lang="fr-FR" b="1" dirty="0" err="1" smtClean="0">
                <a:solidFill>
                  <a:srgbClr val="C00000"/>
                </a:solidFill>
              </a:rPr>
              <a:t>later</a:t>
            </a:r>
            <a:r>
              <a:rPr lang="fr-FR" b="1" dirty="0" smtClean="0">
                <a:solidFill>
                  <a:srgbClr val="C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r>
              <a:rPr lang="fr-FR" dirty="0" smtClean="0"/>
              <a:t>The  </a:t>
            </a:r>
            <a:r>
              <a:rPr lang="fr-FR" dirty="0" err="1" smtClean="0"/>
              <a:t>two</a:t>
            </a:r>
            <a:r>
              <a:rPr lang="fr-FR" dirty="0" smtClean="0"/>
              <a:t> </a:t>
            </a:r>
            <a:r>
              <a:rPr lang="fr-FR" dirty="0" err="1" smtClean="0"/>
              <a:t>examples</a:t>
            </a:r>
            <a:r>
              <a:rPr lang="fr-FR" dirty="0" smtClean="0"/>
              <a:t> </a:t>
            </a:r>
            <a:r>
              <a:rPr lang="fr-FR" dirty="0" err="1" smtClean="0"/>
              <a:t>fo</a:t>
            </a:r>
            <a:r>
              <a:rPr lang="fr-FR" dirty="0" smtClean="0"/>
              <a:t> UC-Davis and INRA</a:t>
            </a:r>
            <a:endParaRPr lang="fr-FR" dirty="0"/>
          </a:p>
        </p:txBody>
      </p:sp>
      <p:sp>
        <p:nvSpPr>
          <p:cNvPr id="4" name="Espace réservé du numéro de diapositive 3"/>
          <p:cNvSpPr>
            <a:spLocks noGrp="1"/>
          </p:cNvSpPr>
          <p:nvPr>
            <p:ph type="sldNum" sz="quarter" idx="10"/>
          </p:nvPr>
        </p:nvSpPr>
        <p:spPr/>
        <p:txBody>
          <a:bodyPr/>
          <a:lstStyle/>
          <a:p>
            <a:fld id="{DFB314AE-FE00-4947-BD6C-4638848E6D46}"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xmlns="" val="302357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7"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3989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101160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296948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1" y="593367"/>
            <a:ext cx="85205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‹N°›</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courante">
    <p:spTree>
      <p:nvGrpSpPr>
        <p:cNvPr id="1" name=""/>
        <p:cNvGrpSpPr/>
        <p:nvPr/>
      </p:nvGrpSpPr>
      <p:grpSpPr>
        <a:xfrm>
          <a:off x="0" y="0"/>
          <a:ext cx="0" cy="0"/>
          <a:chOff x="0" y="0"/>
          <a:chExt cx="0" cy="0"/>
        </a:xfrm>
      </p:grpSpPr>
      <p:grpSp>
        <p:nvGrpSpPr>
          <p:cNvPr id="2"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11676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418944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197556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166709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342518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281666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319081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410023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Footer Placeholder 4"/>
          <p:cNvSpPr>
            <a:spLocks noGrp="1"/>
          </p:cNvSpPr>
          <p:nvPr>
            <p:ph type="ftr" sz="quarter" idx="11"/>
          </p:nvPr>
        </p:nvSpPr>
        <p:spPr>
          <a:xfrm>
            <a:off x="2478024" y="6356350"/>
            <a:ext cx="4727448" cy="365125"/>
          </a:xfrm>
          <a:prstGeom prst="rect">
            <a:avLst/>
          </a:prstGeom>
        </p:spPr>
        <p:txBody>
          <a:bodyPr/>
          <a:lstStyle>
            <a:lvl1pPr>
              <a:defRPr sz="1600" i="1"/>
            </a:lvl1pPr>
          </a:lstStyle>
          <a:p>
            <a:r>
              <a:rPr lang="en-US" dirty="0" smtClean="0"/>
              <a:t>GO-FAANG workshop, Washington, DC – Oct. 7-8, 2015</a:t>
            </a:r>
            <a:endParaRPr lang="en-US" dirty="0"/>
          </a:p>
        </p:txBody>
      </p:sp>
    </p:spTree>
    <p:extLst>
      <p:ext uri="{BB962C8B-B14F-4D97-AF65-F5344CB8AC3E}">
        <p14:creationId xmlns="" xmlns:p14="http://schemas.microsoft.com/office/powerpoint/2010/main" val="6307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6" descr="FAANG_logo_CMYK.tif"/>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0" y="6126163"/>
            <a:ext cx="1465439" cy="712486"/>
          </a:xfrm>
          <a:prstGeom prst="rect">
            <a:avLst/>
          </a:prstGeom>
        </p:spPr>
      </p:pic>
      <p:pic>
        <p:nvPicPr>
          <p:cNvPr id="6" name="Image 5" descr="Logotype-INRA-cmjn.jpg"/>
          <p:cNvPicPr>
            <a:picLocks noChangeAspect="1"/>
          </p:cNvPicPr>
          <p:nvPr/>
        </p:nvPicPr>
        <p:blipFill>
          <a:blip r:embed="rId16"/>
          <a:srcRect t="-4514" r="51397" b="59318"/>
          <a:stretch>
            <a:fillRect/>
          </a:stretch>
        </p:blipFill>
        <p:spPr>
          <a:xfrm>
            <a:off x="7644384" y="6139794"/>
            <a:ext cx="1499616" cy="718206"/>
          </a:xfrm>
          <a:prstGeom prst="rect">
            <a:avLst/>
          </a:prstGeom>
        </p:spPr>
      </p:pic>
    </p:spTree>
    <p:extLst>
      <p:ext uri="{BB962C8B-B14F-4D97-AF65-F5344CB8AC3E}">
        <p14:creationId xmlns="" xmlns:p14="http://schemas.microsoft.com/office/powerpoint/2010/main" val="206514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8560"/>
            <a:ext cx="7772400" cy="1470025"/>
          </a:xfrm>
        </p:spPr>
        <p:txBody>
          <a:bodyPr>
            <a:normAutofit/>
          </a:bodyPr>
          <a:lstStyle/>
          <a:p>
            <a:r>
              <a:rPr lang="en-US" b="1" i="1" dirty="0" smtClean="0"/>
              <a:t>FAANG: Status on Data creation</a:t>
            </a:r>
            <a:r>
              <a:rPr lang="fr-FR" dirty="0" smtClean="0"/>
              <a:t/>
            </a:r>
            <a:br>
              <a:rPr lang="fr-FR" dirty="0" smtClean="0"/>
            </a:br>
            <a:r>
              <a:rPr lang="en-US" dirty="0" smtClean="0"/>
              <a:t>		</a:t>
            </a:r>
            <a:endParaRPr lang="en-US" dirty="0"/>
          </a:p>
        </p:txBody>
      </p:sp>
      <p:sp>
        <p:nvSpPr>
          <p:cNvPr id="3" name="Subtitle 2"/>
          <p:cNvSpPr>
            <a:spLocks noGrp="1"/>
          </p:cNvSpPr>
          <p:nvPr>
            <p:ph type="subTitle" idx="1"/>
          </p:nvPr>
        </p:nvSpPr>
        <p:spPr>
          <a:xfrm>
            <a:off x="1" y="3811603"/>
            <a:ext cx="9144000" cy="1337913"/>
          </a:xfrm>
        </p:spPr>
        <p:txBody>
          <a:bodyPr>
            <a:normAutofit fontScale="85000" lnSpcReduction="20000"/>
          </a:bodyPr>
          <a:lstStyle/>
          <a:p>
            <a:r>
              <a:rPr lang="en-US" dirty="0" smtClean="0">
                <a:solidFill>
                  <a:schemeClr val="tx1"/>
                </a:solidFill>
              </a:rPr>
              <a:t>Elisabetta Giuffra </a:t>
            </a:r>
          </a:p>
          <a:p>
            <a:pPr algn="l"/>
            <a:r>
              <a:rPr lang="en-US" dirty="0" smtClean="0">
                <a:solidFill>
                  <a:schemeClr val="tx1"/>
                </a:solidFill>
              </a:rPr>
              <a:t>INRA- French National Institute for Agricultural  Research</a:t>
            </a:r>
          </a:p>
          <a:p>
            <a:r>
              <a:rPr lang="en-US" dirty="0" smtClean="0">
                <a:solidFill>
                  <a:schemeClr val="tx1"/>
                </a:solidFill>
              </a:rPr>
              <a:t>Jouy-en-Josas, France</a:t>
            </a:r>
            <a:endParaRPr lang="en-US" dirty="0">
              <a:solidFill>
                <a:schemeClr val="tx1"/>
              </a:solidFill>
            </a:endParaRPr>
          </a:p>
        </p:txBody>
      </p:sp>
      <p:sp>
        <p:nvSpPr>
          <p:cNvPr id="4" name="ZoneTexte 3"/>
          <p:cNvSpPr txBox="1"/>
          <p:nvPr/>
        </p:nvSpPr>
        <p:spPr>
          <a:xfrm>
            <a:off x="0" y="0"/>
            <a:ext cx="9144000" cy="1323439"/>
          </a:xfrm>
          <a:prstGeom prst="rect">
            <a:avLst/>
          </a:prstGeom>
          <a:noFill/>
        </p:spPr>
        <p:txBody>
          <a:bodyPr wrap="square" rtlCol="0">
            <a:spAutoFit/>
          </a:bodyPr>
          <a:lstStyle/>
          <a:p>
            <a:pPr algn="ctr"/>
            <a:endParaRPr lang="en-US" sz="2000" b="1" i="1" dirty="0" smtClean="0">
              <a:solidFill>
                <a:srgbClr val="C00000"/>
              </a:solidFill>
            </a:endParaRPr>
          </a:p>
          <a:p>
            <a:pPr algn="ctr"/>
            <a:r>
              <a:rPr lang="en-US" sz="2000" b="1" i="1" dirty="0" smtClean="0">
                <a:solidFill>
                  <a:srgbClr val="C00000"/>
                </a:solidFill>
              </a:rPr>
              <a:t>Gathering On Functional Annotation of ANimal Genomes (GO-FAANG Workshop)</a:t>
            </a:r>
          </a:p>
          <a:p>
            <a:pPr algn="ctr"/>
            <a:r>
              <a:rPr lang="en-US" sz="2000" b="1" i="1" dirty="0" smtClean="0">
                <a:solidFill>
                  <a:srgbClr val="C00000"/>
                </a:solidFill>
              </a:rPr>
              <a:t>Washington DC, October 7-8</a:t>
            </a:r>
          </a:p>
          <a:p>
            <a:pPr algn="ctr"/>
            <a:endParaRPr lang="fr-FR" sz="2000" i="1" dirty="0">
              <a:solidFill>
                <a:srgbClr val="C00000"/>
              </a:solidFill>
            </a:endParaRPr>
          </a:p>
        </p:txBody>
      </p:sp>
    </p:spTree>
    <p:extLst>
      <p:ext uri="{BB962C8B-B14F-4D97-AF65-F5344CB8AC3E}">
        <p14:creationId xmlns="" xmlns:p14="http://schemas.microsoft.com/office/powerpoint/2010/main" val="282496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9" name="Rectangle 8"/>
          <p:cNvSpPr/>
          <p:nvPr/>
        </p:nvSpPr>
        <p:spPr>
          <a:xfrm>
            <a:off x="7624647" y="6174425"/>
            <a:ext cx="1485900" cy="6835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Shape 62"/>
          <p:cNvPicPr preferRelativeResize="0"/>
          <p:nvPr/>
        </p:nvPicPr>
        <p:blipFill rotWithShape="1">
          <a:blip r:embed="rId3">
            <a:alphaModFix/>
          </a:blip>
          <a:srcRect/>
          <a:stretch/>
        </p:blipFill>
        <p:spPr>
          <a:xfrm>
            <a:off x="3294395" y="5698476"/>
            <a:ext cx="1134737" cy="630365"/>
          </a:xfrm>
          <a:prstGeom prst="rect">
            <a:avLst/>
          </a:prstGeom>
          <a:solidFill>
            <a:schemeClr val="bg1"/>
          </a:solidFill>
          <a:ln>
            <a:noFill/>
          </a:ln>
        </p:spPr>
      </p:pic>
      <p:pic>
        <p:nvPicPr>
          <p:cNvPr id="5" name="Shape 63"/>
          <p:cNvPicPr preferRelativeResize="0"/>
          <p:nvPr/>
        </p:nvPicPr>
        <p:blipFill rotWithShape="1">
          <a:blip r:embed="rId4">
            <a:alphaModFix/>
          </a:blip>
          <a:srcRect/>
          <a:stretch/>
        </p:blipFill>
        <p:spPr>
          <a:xfrm>
            <a:off x="4552288" y="5757636"/>
            <a:ext cx="1458615" cy="571205"/>
          </a:xfrm>
          <a:prstGeom prst="rect">
            <a:avLst/>
          </a:prstGeom>
          <a:solidFill>
            <a:schemeClr val="bg1"/>
          </a:solidFill>
          <a:ln>
            <a:noFill/>
          </a:ln>
        </p:spPr>
      </p:pic>
      <p:sp>
        <p:nvSpPr>
          <p:cNvPr id="6" name="Shape 74"/>
          <p:cNvSpPr txBox="1"/>
          <p:nvPr/>
        </p:nvSpPr>
        <p:spPr>
          <a:xfrm>
            <a:off x="5879281" y="5667568"/>
            <a:ext cx="3353927" cy="618669"/>
          </a:xfrm>
          <a:prstGeom prst="rect">
            <a:avLst/>
          </a:prstGeom>
          <a:solidFill>
            <a:schemeClr val="bg1"/>
          </a:solidFill>
          <a:ln>
            <a:noFill/>
          </a:ln>
        </p:spPr>
        <p:txBody>
          <a:bodyPr lIns="91425" tIns="91425" rIns="91425" bIns="91425" anchor="t" anchorCtr="0">
            <a:noAutofit/>
          </a:bodyPr>
          <a:lstStyle/>
          <a:p>
            <a:pPr>
              <a:spcBef>
                <a:spcPts val="0"/>
              </a:spcBef>
              <a:buNone/>
            </a:pPr>
            <a:r>
              <a:rPr lang="en-US" b="1" dirty="0" smtClean="0">
                <a:solidFill>
                  <a:srgbClr val="666666"/>
                </a:solidFill>
                <a:latin typeface="Calibri"/>
                <a:ea typeface="Calibri"/>
                <a:cs typeface="Calibri"/>
                <a:sym typeface="Calibri"/>
              </a:rPr>
              <a:t>Poultry, </a:t>
            </a:r>
            <a:r>
              <a:rPr lang="en-US" b="1" dirty="0">
                <a:solidFill>
                  <a:srgbClr val="666666"/>
                </a:solidFill>
                <a:latin typeface="Calibri"/>
                <a:ea typeface="Calibri"/>
                <a:cs typeface="Calibri"/>
                <a:sym typeface="Calibri"/>
              </a:rPr>
              <a:t>Cattle, and Pig Genome Coordination Funds</a:t>
            </a:r>
          </a:p>
        </p:txBody>
      </p:sp>
      <p:pic>
        <p:nvPicPr>
          <p:cNvPr id="7" name="Shape 60"/>
          <p:cNvPicPr preferRelativeResize="0"/>
          <p:nvPr/>
        </p:nvPicPr>
        <p:blipFill rotWithShape="1">
          <a:blip r:embed="rId5">
            <a:alphaModFix/>
          </a:blip>
          <a:srcRect/>
          <a:stretch/>
        </p:blipFill>
        <p:spPr>
          <a:xfrm>
            <a:off x="2367322" y="5667568"/>
            <a:ext cx="784794" cy="683575"/>
          </a:xfrm>
          <a:prstGeom prst="rect">
            <a:avLst/>
          </a:prstGeom>
          <a:solidFill>
            <a:schemeClr val="bg1"/>
          </a:solidFill>
          <a:ln>
            <a:noFill/>
          </a:ln>
        </p:spPr>
      </p:pic>
      <p:pic>
        <p:nvPicPr>
          <p:cNvPr id="8" name="Shape 59"/>
          <p:cNvPicPr preferRelativeResize="0"/>
          <p:nvPr/>
        </p:nvPicPr>
        <p:blipFill rotWithShape="1">
          <a:blip r:embed="rId6">
            <a:alphaModFix/>
          </a:blip>
          <a:srcRect/>
          <a:stretch/>
        </p:blipFill>
        <p:spPr>
          <a:xfrm>
            <a:off x="1485900" y="5572388"/>
            <a:ext cx="827645" cy="778755"/>
          </a:xfrm>
          <a:prstGeom prst="rect">
            <a:avLst/>
          </a:prstGeom>
          <a:solidFill>
            <a:schemeClr val="bg1"/>
          </a:solidFill>
          <a:ln>
            <a:noFill/>
          </a:ln>
        </p:spPr>
      </p:pic>
      <p:pic>
        <p:nvPicPr>
          <p:cNvPr id="63" name="Shape 63"/>
          <p:cNvPicPr preferRelativeResize="0"/>
          <p:nvPr/>
        </p:nvPicPr>
        <p:blipFill>
          <a:blip r:embed="rId7">
            <a:alphaModFix/>
          </a:blip>
          <a:stretch>
            <a:fillRect/>
          </a:stretch>
        </p:blipFill>
        <p:spPr>
          <a:xfrm>
            <a:off x="484425" y="634748"/>
            <a:ext cx="7678839" cy="4964386"/>
          </a:xfrm>
          <a:prstGeom prst="rect">
            <a:avLst/>
          </a:prstGeom>
          <a:noFill/>
          <a:ln>
            <a:noFill/>
          </a:ln>
        </p:spPr>
      </p:pic>
      <p:sp>
        <p:nvSpPr>
          <p:cNvPr id="13" name="Footer Placeholder 4"/>
          <p:cNvSpPr txBox="1">
            <a:spLocks/>
          </p:cNvSpPr>
          <p:nvPr/>
        </p:nvSpPr>
        <p:spPr>
          <a:xfrm>
            <a:off x="2183734" y="6356350"/>
            <a:ext cx="4727448" cy="365125"/>
          </a:xfrm>
          <a:prstGeom prst="rect">
            <a:avLst/>
          </a:prstGeom>
        </p:spPr>
        <p:txBody>
          <a:bodyPr/>
          <a:lstStyle>
            <a:lvl1pPr>
              <a:defRPr sz="1600" i="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rgbClr val="C00000"/>
                </a:solidFill>
                <a:effectLst/>
                <a:uLnTx/>
                <a:uFillTx/>
                <a:latin typeface="+mn-lt"/>
                <a:ea typeface="+mn-ea"/>
                <a:cs typeface="+mn-cs"/>
              </a:rPr>
              <a:t>GO-FAANG workshop, Washington, DC – Oct. 7-8, 2015</a:t>
            </a:r>
            <a:endParaRPr kumimoji="0" lang="en-US" sz="1600" b="0" i="1" u="none" strike="noStrike" kern="1200" cap="none" spc="0" normalizeH="0" baseline="0" noProof="0" dirty="0">
              <a:ln>
                <a:noFill/>
              </a:ln>
              <a:solidFill>
                <a:srgbClr val="C00000"/>
              </a:solidFill>
              <a:effectLst/>
              <a:uLnTx/>
              <a:uFillTx/>
              <a:latin typeface="+mn-lt"/>
              <a:ea typeface="+mn-ea"/>
              <a:cs typeface="+mn-cs"/>
            </a:endParaRPr>
          </a:p>
        </p:txBody>
      </p:sp>
      <p:sp>
        <p:nvSpPr>
          <p:cNvPr id="12" name="Title 1"/>
          <p:cNvSpPr txBox="1">
            <a:spLocks/>
          </p:cNvSpPr>
          <p:nvPr/>
        </p:nvSpPr>
        <p:spPr>
          <a:xfrm>
            <a:off x="144966" y="0"/>
            <a:ext cx="8965581" cy="1143000"/>
          </a:xfrm>
          <a:prstGeom prst="rect">
            <a:avLst/>
          </a:prstGeom>
        </p:spPr>
        <p:txBody>
          <a:bodyPr vert="horz" lIns="91425" tIns="91425" rIns="91425" bIns="91425"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mj-lt"/>
                <a:ea typeface="+mj-ea"/>
                <a:cs typeface="+mj-cs"/>
              </a:rPr>
              <a:t>Project 1: Genome-wide identification and annotation of functional regulatory regions in livestock species</a:t>
            </a:r>
            <a:endParaRPr kumimoji="0" lang="en-US" sz="28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9" name="Rectangle 8"/>
          <p:cNvSpPr/>
          <p:nvPr/>
        </p:nvSpPr>
        <p:spPr>
          <a:xfrm>
            <a:off x="7624647" y="6174425"/>
            <a:ext cx="1485900" cy="6835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Shape 69"/>
          <p:cNvPicPr preferRelativeResize="0"/>
          <p:nvPr/>
        </p:nvPicPr>
        <p:blipFill>
          <a:blip r:embed="rId3">
            <a:alphaModFix/>
          </a:blip>
          <a:srcRect l="10545"/>
          <a:stretch>
            <a:fillRect/>
          </a:stretch>
        </p:blipFill>
        <p:spPr>
          <a:xfrm>
            <a:off x="1056395" y="1341773"/>
            <a:ext cx="6982568" cy="4369230"/>
          </a:xfrm>
          <a:prstGeom prst="rect">
            <a:avLst/>
          </a:prstGeom>
          <a:noFill/>
          <a:ln>
            <a:noFill/>
          </a:ln>
        </p:spPr>
      </p:pic>
      <p:pic>
        <p:nvPicPr>
          <p:cNvPr id="4" name="Shape 62"/>
          <p:cNvPicPr preferRelativeResize="0"/>
          <p:nvPr/>
        </p:nvPicPr>
        <p:blipFill rotWithShape="1">
          <a:blip r:embed="rId4">
            <a:alphaModFix/>
          </a:blip>
          <a:srcRect/>
          <a:stretch/>
        </p:blipFill>
        <p:spPr>
          <a:xfrm>
            <a:off x="3294395" y="5736054"/>
            <a:ext cx="1134737" cy="630365"/>
          </a:xfrm>
          <a:prstGeom prst="rect">
            <a:avLst/>
          </a:prstGeom>
          <a:solidFill>
            <a:schemeClr val="bg1"/>
          </a:solidFill>
          <a:ln>
            <a:noFill/>
          </a:ln>
        </p:spPr>
      </p:pic>
      <p:pic>
        <p:nvPicPr>
          <p:cNvPr id="5" name="Shape 63"/>
          <p:cNvPicPr preferRelativeResize="0"/>
          <p:nvPr/>
        </p:nvPicPr>
        <p:blipFill rotWithShape="1">
          <a:blip r:embed="rId5">
            <a:alphaModFix/>
          </a:blip>
          <a:srcRect/>
          <a:stretch/>
        </p:blipFill>
        <p:spPr>
          <a:xfrm>
            <a:off x="4552288" y="5795214"/>
            <a:ext cx="1458615" cy="571205"/>
          </a:xfrm>
          <a:prstGeom prst="rect">
            <a:avLst/>
          </a:prstGeom>
          <a:solidFill>
            <a:schemeClr val="bg1"/>
          </a:solidFill>
          <a:ln>
            <a:noFill/>
          </a:ln>
        </p:spPr>
      </p:pic>
      <p:sp>
        <p:nvSpPr>
          <p:cNvPr id="6" name="Shape 74"/>
          <p:cNvSpPr txBox="1"/>
          <p:nvPr/>
        </p:nvSpPr>
        <p:spPr>
          <a:xfrm>
            <a:off x="5879281" y="5705146"/>
            <a:ext cx="3353927" cy="618669"/>
          </a:xfrm>
          <a:prstGeom prst="rect">
            <a:avLst/>
          </a:prstGeom>
          <a:solidFill>
            <a:schemeClr val="bg1"/>
          </a:solidFill>
          <a:ln>
            <a:noFill/>
          </a:ln>
        </p:spPr>
        <p:txBody>
          <a:bodyPr lIns="91425" tIns="91425" rIns="91425" bIns="91425" anchor="t" anchorCtr="0">
            <a:noAutofit/>
          </a:bodyPr>
          <a:lstStyle/>
          <a:p>
            <a:pPr>
              <a:spcBef>
                <a:spcPts val="0"/>
              </a:spcBef>
              <a:buNone/>
            </a:pPr>
            <a:r>
              <a:rPr lang="en-US" b="1" dirty="0" smtClean="0">
                <a:solidFill>
                  <a:srgbClr val="666666"/>
                </a:solidFill>
                <a:latin typeface="Calibri"/>
                <a:ea typeface="Calibri"/>
                <a:cs typeface="Calibri"/>
                <a:sym typeface="Calibri"/>
              </a:rPr>
              <a:t>Poultry, </a:t>
            </a:r>
            <a:r>
              <a:rPr lang="en-US" b="1" dirty="0">
                <a:solidFill>
                  <a:srgbClr val="666666"/>
                </a:solidFill>
                <a:latin typeface="Calibri"/>
                <a:ea typeface="Calibri"/>
                <a:cs typeface="Calibri"/>
                <a:sym typeface="Calibri"/>
              </a:rPr>
              <a:t>Cattle, and Pig Genome Coordination Funds</a:t>
            </a:r>
          </a:p>
        </p:txBody>
      </p:sp>
      <p:pic>
        <p:nvPicPr>
          <p:cNvPr id="7" name="Shape 60"/>
          <p:cNvPicPr preferRelativeResize="0"/>
          <p:nvPr/>
        </p:nvPicPr>
        <p:blipFill rotWithShape="1">
          <a:blip r:embed="rId6">
            <a:alphaModFix/>
          </a:blip>
          <a:srcRect/>
          <a:stretch/>
        </p:blipFill>
        <p:spPr>
          <a:xfrm>
            <a:off x="2367322" y="5705146"/>
            <a:ext cx="784794" cy="683575"/>
          </a:xfrm>
          <a:prstGeom prst="rect">
            <a:avLst/>
          </a:prstGeom>
          <a:solidFill>
            <a:schemeClr val="bg1"/>
          </a:solidFill>
          <a:ln>
            <a:noFill/>
          </a:ln>
        </p:spPr>
      </p:pic>
      <p:pic>
        <p:nvPicPr>
          <p:cNvPr id="8" name="Shape 59"/>
          <p:cNvPicPr preferRelativeResize="0"/>
          <p:nvPr/>
        </p:nvPicPr>
        <p:blipFill rotWithShape="1">
          <a:blip r:embed="rId7">
            <a:alphaModFix/>
          </a:blip>
          <a:srcRect/>
          <a:stretch/>
        </p:blipFill>
        <p:spPr>
          <a:xfrm>
            <a:off x="1485900" y="5609966"/>
            <a:ext cx="827645" cy="778755"/>
          </a:xfrm>
          <a:prstGeom prst="rect">
            <a:avLst/>
          </a:prstGeom>
          <a:solidFill>
            <a:schemeClr val="bg1"/>
          </a:solidFill>
          <a:ln>
            <a:noFill/>
          </a:ln>
        </p:spPr>
      </p:pic>
      <p:sp>
        <p:nvSpPr>
          <p:cNvPr id="11" name="Rectangle 10"/>
          <p:cNvSpPr/>
          <p:nvPr/>
        </p:nvSpPr>
        <p:spPr>
          <a:xfrm>
            <a:off x="3152116" y="695441"/>
            <a:ext cx="4103647" cy="707886"/>
          </a:xfrm>
          <a:prstGeom prst="rect">
            <a:avLst/>
          </a:prstGeom>
        </p:spPr>
        <p:txBody>
          <a:bodyPr wrap="square">
            <a:spAutoFit/>
          </a:bodyPr>
          <a:lstStyle/>
          <a:p>
            <a:r>
              <a:rPr lang="en" sz="2000" b="1" i="1" dirty="0" smtClean="0"/>
              <a:t>Data Quality </a:t>
            </a:r>
          </a:p>
          <a:p>
            <a:r>
              <a:rPr lang="en" sz="2000" b="1" i="1" dirty="0" smtClean="0"/>
              <a:t>Percent of reads aligned to Galgal4:</a:t>
            </a:r>
            <a:endParaRPr lang="fr-FR" sz="2000" b="1" i="1" dirty="0"/>
          </a:p>
        </p:txBody>
      </p:sp>
      <p:sp>
        <p:nvSpPr>
          <p:cNvPr id="13" name="Footer Placeholder 4"/>
          <p:cNvSpPr txBox="1">
            <a:spLocks/>
          </p:cNvSpPr>
          <p:nvPr/>
        </p:nvSpPr>
        <p:spPr>
          <a:xfrm>
            <a:off x="2183734" y="6356350"/>
            <a:ext cx="4727448" cy="365125"/>
          </a:xfrm>
          <a:prstGeom prst="rect">
            <a:avLst/>
          </a:prstGeom>
        </p:spPr>
        <p:txBody>
          <a:bodyPr/>
          <a:lstStyle>
            <a:lvl1pPr>
              <a:defRPr sz="1600" i="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smtClean="0">
                <a:ln>
                  <a:noFill/>
                </a:ln>
                <a:solidFill>
                  <a:srgbClr val="C00000"/>
                </a:solidFill>
                <a:effectLst/>
                <a:uLnTx/>
                <a:uFillTx/>
                <a:latin typeface="+mn-lt"/>
                <a:ea typeface="+mn-ea"/>
                <a:cs typeface="+mn-cs"/>
              </a:rPr>
              <a:t>GO-FAANG workshop, Washington, DC – Oct. 7-8, 2015</a:t>
            </a:r>
            <a:endParaRPr kumimoji="0" lang="en-US" sz="1600" b="0" i="1" u="none" strike="noStrike" kern="1200" cap="none" spc="0" normalizeH="0" baseline="0" noProof="0" dirty="0">
              <a:ln>
                <a:noFill/>
              </a:ln>
              <a:solidFill>
                <a:srgbClr val="C00000"/>
              </a:solidFill>
              <a:effectLst/>
              <a:uLnTx/>
              <a:uFillTx/>
              <a:latin typeface="+mn-lt"/>
              <a:ea typeface="+mn-ea"/>
              <a:cs typeface="+mn-cs"/>
            </a:endParaRPr>
          </a:p>
        </p:txBody>
      </p:sp>
      <p:pic>
        <p:nvPicPr>
          <p:cNvPr id="14" name="Shape 63"/>
          <p:cNvPicPr preferRelativeResize="0"/>
          <p:nvPr/>
        </p:nvPicPr>
        <p:blipFill>
          <a:blip r:embed="rId8">
            <a:alphaModFix/>
          </a:blip>
          <a:srcRect l="22340" r="54031" b="72182"/>
          <a:stretch>
            <a:fillRect/>
          </a:stretch>
        </p:blipFill>
        <p:spPr>
          <a:xfrm>
            <a:off x="1015160" y="695441"/>
            <a:ext cx="1352162" cy="1186416"/>
          </a:xfrm>
          <a:prstGeom prst="rect">
            <a:avLst/>
          </a:prstGeom>
          <a:noFill/>
          <a:ln>
            <a:noFill/>
          </a:ln>
        </p:spPr>
      </p:pic>
      <p:sp>
        <p:nvSpPr>
          <p:cNvPr id="16" name="ZoneTexte 15"/>
          <p:cNvSpPr txBox="1"/>
          <p:nvPr/>
        </p:nvSpPr>
        <p:spPr>
          <a:xfrm>
            <a:off x="6019809" y="435429"/>
            <a:ext cx="2928257" cy="400110"/>
          </a:xfrm>
          <a:prstGeom prst="rect">
            <a:avLst/>
          </a:prstGeom>
          <a:noFill/>
        </p:spPr>
        <p:txBody>
          <a:bodyPr wrap="square" rtlCol="0">
            <a:spAutoFit/>
          </a:bodyPr>
          <a:lstStyle/>
          <a:p>
            <a:r>
              <a:rPr lang="en-US" sz="2000" b="1" dirty="0" smtClean="0">
                <a:solidFill>
                  <a:srgbClr val="C00000"/>
                </a:solidFill>
                <a:cs typeface="Arial" pitchFamily="34" charset="0"/>
              </a:rPr>
              <a:t>See Poster #</a:t>
            </a:r>
            <a:r>
              <a:rPr lang="en-US" sz="2000" b="1" dirty="0" smtClean="0">
                <a:solidFill>
                  <a:srgbClr val="C00000"/>
                </a:solidFill>
                <a:cs typeface="Arial" pitchFamily="34" charset="0"/>
              </a:rPr>
              <a:t>12</a:t>
            </a:r>
            <a:endParaRPr lang="fr-FR" sz="20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83890" y="736376"/>
            <a:ext cx="6456058" cy="5262979"/>
          </a:xfrm>
          <a:prstGeom prst="rect">
            <a:avLst/>
          </a:prstGeom>
          <a:noFill/>
          <a:ln>
            <a:noFill/>
          </a:ln>
        </p:spPr>
        <p:txBody>
          <a:bodyPr wrap="square" rtlCol="0">
            <a:spAutoFit/>
          </a:bodyPr>
          <a:lstStyle/>
          <a:p>
            <a:pPr>
              <a:buClr>
                <a:srgbClr val="C00000"/>
              </a:buClr>
              <a:buFont typeface="Wingdings" pitchFamily="2" charset="2"/>
              <a:buChar char="v"/>
            </a:pPr>
            <a:r>
              <a:rPr lang="en-US" sz="2400" b="1" dirty="0" smtClean="0"/>
              <a:t>‘All’ tissues FAANG sample collection from 4 </a:t>
            </a:r>
            <a:r>
              <a:rPr lang="en-US" sz="2400" b="1" dirty="0" smtClean="0"/>
              <a:t>species</a:t>
            </a:r>
          </a:p>
          <a:p>
            <a:pPr>
              <a:buClr>
                <a:srgbClr val="C00000"/>
              </a:buClr>
              <a:buFont typeface="Wingdings" pitchFamily="2" charset="2"/>
              <a:buChar char="v"/>
            </a:pPr>
            <a:endParaRPr lang="en-US" sz="2400" b="1" dirty="0" smtClean="0"/>
          </a:p>
          <a:p>
            <a:pPr>
              <a:buClr>
                <a:srgbClr val="C00000"/>
              </a:buClr>
              <a:buFont typeface="Wingdings" pitchFamily="2" charset="2"/>
              <a:buChar char="v"/>
            </a:pPr>
            <a:endParaRPr lang="en-US" sz="2200" dirty="0" smtClean="0"/>
          </a:p>
          <a:p>
            <a:pPr>
              <a:buClr>
                <a:srgbClr val="C00000"/>
              </a:buClr>
              <a:buFont typeface="Wingdings" pitchFamily="2" charset="2"/>
              <a:buChar char="v"/>
            </a:pPr>
            <a:endParaRPr lang="en-US" sz="2200" dirty="0" smtClean="0"/>
          </a:p>
          <a:p>
            <a:pPr>
              <a:buClr>
                <a:srgbClr val="C00000"/>
              </a:buClr>
              <a:buFont typeface="Wingdings" pitchFamily="2" charset="2"/>
              <a:buChar char="v"/>
            </a:pPr>
            <a:endParaRPr lang="en-US" sz="2200" dirty="0" smtClean="0"/>
          </a:p>
          <a:p>
            <a:pPr>
              <a:buClr>
                <a:srgbClr val="C00000"/>
              </a:buClr>
              <a:buFont typeface="Wingdings" pitchFamily="2" charset="2"/>
              <a:buChar char="v"/>
            </a:pPr>
            <a:r>
              <a:rPr lang="en-US" sz="2200" b="1" dirty="0" smtClean="0"/>
              <a:t>Few target tissues </a:t>
            </a:r>
            <a:r>
              <a:rPr lang="en-US" sz="2200" b="1" dirty="0" smtClean="0"/>
              <a:t>for assays (chosen </a:t>
            </a:r>
            <a:r>
              <a:rPr lang="en-US" sz="2200" b="1" dirty="0" smtClean="0"/>
              <a:t>to benefit parallel ongoing research)</a:t>
            </a:r>
            <a:r>
              <a:rPr lang="en-US" sz="2200" dirty="0" smtClean="0"/>
              <a:t>:</a:t>
            </a:r>
          </a:p>
          <a:p>
            <a:pPr>
              <a:buClr>
                <a:srgbClr val="C00000"/>
              </a:buClr>
            </a:pPr>
            <a:r>
              <a:rPr lang="fr-FR" sz="2200" dirty="0" err="1" smtClean="0"/>
              <a:t>Liver</a:t>
            </a:r>
            <a:r>
              <a:rPr lang="fr-FR" sz="2200" dirty="0" smtClean="0"/>
              <a:t> (</a:t>
            </a:r>
            <a:r>
              <a:rPr lang="fr-FR" sz="2200" i="1" dirty="0" smtClean="0"/>
              <a:t>hub tissue</a:t>
            </a:r>
            <a:r>
              <a:rPr lang="fr-FR" sz="2200" dirty="0" smtClean="0"/>
              <a:t>) and </a:t>
            </a:r>
            <a:r>
              <a:rPr lang="fr-FR" sz="2200" dirty="0" err="1" smtClean="0"/>
              <a:t>two</a:t>
            </a:r>
            <a:r>
              <a:rPr lang="fr-FR" sz="2200" dirty="0" smtClean="0"/>
              <a:t> </a:t>
            </a:r>
            <a:r>
              <a:rPr lang="fr-FR" sz="2200" dirty="0" err="1" smtClean="0"/>
              <a:t>primary</a:t>
            </a:r>
            <a:r>
              <a:rPr lang="fr-FR" sz="2200" dirty="0" smtClean="0"/>
              <a:t> </a:t>
            </a:r>
            <a:r>
              <a:rPr lang="fr-FR" sz="2200" dirty="0" err="1" smtClean="0"/>
              <a:t>lymphoid</a:t>
            </a:r>
            <a:r>
              <a:rPr lang="fr-FR" sz="2200" dirty="0" smtClean="0"/>
              <a:t> </a:t>
            </a:r>
            <a:r>
              <a:rPr lang="fr-FR" sz="2200" dirty="0" err="1" smtClean="0"/>
              <a:t>cells</a:t>
            </a:r>
            <a:r>
              <a:rPr lang="fr-FR" sz="2200" dirty="0" smtClean="0"/>
              <a:t> (CD4+, CD8+)</a:t>
            </a:r>
          </a:p>
          <a:p>
            <a:pPr>
              <a:buClr>
                <a:srgbClr val="C00000"/>
              </a:buClr>
            </a:pPr>
            <a:endParaRPr lang="fr-FR" sz="2200" dirty="0" smtClean="0"/>
          </a:p>
          <a:p>
            <a:pPr>
              <a:buClr>
                <a:srgbClr val="C00000"/>
              </a:buClr>
              <a:buFont typeface="Wingdings" pitchFamily="2" charset="2"/>
              <a:buChar char="v"/>
            </a:pPr>
            <a:r>
              <a:rPr lang="en-US" sz="2200" b="1" dirty="0" smtClean="0"/>
              <a:t>Invest in the optimization of ‘new’ methods</a:t>
            </a:r>
          </a:p>
          <a:p>
            <a:pPr>
              <a:buClr>
                <a:srgbClr val="C00000"/>
              </a:buClr>
              <a:buFont typeface="Wingdings" pitchFamily="2" charset="2"/>
              <a:buChar char="v"/>
            </a:pPr>
            <a:endParaRPr lang="en-US" sz="2200" b="1" dirty="0" smtClean="0"/>
          </a:p>
          <a:p>
            <a:r>
              <a:rPr lang="fr-FR" sz="2200" b="1" dirty="0" err="1" smtClean="0">
                <a:solidFill>
                  <a:srgbClr val="C00000"/>
                </a:solidFill>
              </a:rPr>
              <a:t>Assays</a:t>
            </a:r>
            <a:r>
              <a:rPr lang="fr-FR" sz="2200" b="1" dirty="0" smtClean="0">
                <a:solidFill>
                  <a:srgbClr val="C00000"/>
                </a:solidFill>
              </a:rPr>
              <a:t>:</a:t>
            </a:r>
          </a:p>
          <a:p>
            <a:pPr marL="342900" indent="-342900"/>
            <a:r>
              <a:rPr lang="fr-FR" sz="2200" b="1" dirty="0" smtClean="0"/>
              <a:t>- </a:t>
            </a:r>
            <a:r>
              <a:rPr lang="fr-FR" sz="2200" b="1" dirty="0" err="1" smtClean="0"/>
              <a:t>RNA-seq</a:t>
            </a:r>
            <a:r>
              <a:rPr lang="fr-FR" sz="2200" dirty="0" smtClean="0"/>
              <a:t> , </a:t>
            </a:r>
            <a:r>
              <a:rPr lang="fr-FR" sz="2200" b="1" dirty="0" err="1" smtClean="0"/>
              <a:t>small</a:t>
            </a:r>
            <a:r>
              <a:rPr lang="fr-FR" sz="2200" b="1" dirty="0" smtClean="0"/>
              <a:t> </a:t>
            </a:r>
            <a:r>
              <a:rPr lang="fr-FR" sz="2200" b="1" dirty="0" err="1" smtClean="0"/>
              <a:t>RNA-seq</a:t>
            </a:r>
            <a:r>
              <a:rPr lang="fr-FR" sz="2200" b="1" dirty="0" smtClean="0"/>
              <a:t>, </a:t>
            </a:r>
            <a:r>
              <a:rPr lang="fr-FR" sz="2200" b="1" dirty="0" err="1" smtClean="0"/>
              <a:t>Hi-C</a:t>
            </a:r>
            <a:r>
              <a:rPr lang="fr-FR" sz="2200" b="1" dirty="0" smtClean="0"/>
              <a:t>, </a:t>
            </a:r>
            <a:r>
              <a:rPr lang="fr-FR" sz="2200" b="1" dirty="0" smtClean="0">
                <a:cs typeface="Arial" pitchFamily="34" charset="0"/>
              </a:rPr>
              <a:t>ATAC-seq</a:t>
            </a:r>
            <a:endParaRPr lang="fr-FR" sz="2200" b="1" dirty="0" smtClean="0">
              <a:solidFill>
                <a:srgbClr val="C00000"/>
              </a:solidFill>
            </a:endParaRPr>
          </a:p>
        </p:txBody>
      </p:sp>
      <p:sp>
        <p:nvSpPr>
          <p:cNvPr id="13" name="ZoneTexte 12"/>
          <p:cNvSpPr txBox="1"/>
          <p:nvPr/>
        </p:nvSpPr>
        <p:spPr>
          <a:xfrm>
            <a:off x="0" y="4365104"/>
            <a:ext cx="5436096" cy="1200329"/>
          </a:xfrm>
          <a:prstGeom prst="rect">
            <a:avLst/>
          </a:prstGeom>
          <a:noFill/>
        </p:spPr>
        <p:txBody>
          <a:bodyPr wrap="square" rtlCol="0">
            <a:spAutoFit/>
          </a:bodyPr>
          <a:lstStyle/>
          <a:p>
            <a:pPr>
              <a:buClr>
                <a:srgbClr val="C00000"/>
              </a:buClr>
              <a:buFont typeface="Wingdings" pitchFamily="2" charset="2"/>
              <a:buChar char="v"/>
            </a:pPr>
            <a:endParaRPr lang="fr-FR" b="1" dirty="0" smtClean="0">
              <a:latin typeface="Myriad Pro Black Cond" pitchFamily="34" charset="0"/>
              <a:cs typeface="Arial" pitchFamily="34" charset="0"/>
            </a:endParaRPr>
          </a:p>
          <a:p>
            <a:endParaRPr lang="nl-NL" dirty="0" smtClean="0">
              <a:latin typeface="Myriad Pro Black Cond" pitchFamily="34" charset="0"/>
              <a:cs typeface="Arial" pitchFamily="34" charset="0"/>
            </a:endParaRPr>
          </a:p>
          <a:p>
            <a:endParaRPr lang="nl-NL" dirty="0" smtClean="0">
              <a:latin typeface="Myriad Pro Black Cond" pitchFamily="34" charset="0"/>
              <a:cs typeface="Arial" pitchFamily="34" charset="0"/>
            </a:endParaRPr>
          </a:p>
          <a:p>
            <a:endParaRPr lang="fr-FR" dirty="0">
              <a:latin typeface="Myriad Pro Black Cond" pitchFamily="34" charset="0"/>
              <a:cs typeface="Arial" pitchFamily="34" charset="0"/>
            </a:endParaRPr>
          </a:p>
        </p:txBody>
      </p:sp>
      <p:sp>
        <p:nvSpPr>
          <p:cNvPr id="11" name="Titre 26"/>
          <p:cNvSpPr txBox="1">
            <a:spLocks/>
          </p:cNvSpPr>
          <p:nvPr/>
        </p:nvSpPr>
        <p:spPr>
          <a:xfrm>
            <a:off x="-292985" y="-90930"/>
            <a:ext cx="9726922" cy="1143000"/>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000" b="1" i="0" u="none" strike="noStrike" kern="1200" cap="none" spc="0" normalizeH="0" baseline="0" noProof="0" dirty="0" smtClean="0">
                <a:ln>
                  <a:noFill/>
                </a:ln>
                <a:solidFill>
                  <a:srgbClr val="C00000"/>
                </a:solidFill>
                <a:effectLst/>
                <a:uLnTx/>
                <a:uFillTx/>
                <a:latin typeface="+mj-lt"/>
                <a:ea typeface="+mj-ea"/>
                <a:cs typeface="+mj-cs"/>
              </a:rPr>
              <a:t>Project 2: Fr-AgENCODE (</a:t>
            </a:r>
            <a:r>
              <a:rPr kumimoji="0" lang="fr-FR" sz="3000" b="1" i="1" u="none" strike="noStrike" kern="1200" cap="none" spc="0" normalizeH="0" baseline="0" noProof="0" dirty="0" smtClean="0">
                <a:ln>
                  <a:noFill/>
                </a:ln>
                <a:solidFill>
                  <a:srgbClr val="C00000"/>
                </a:solidFill>
                <a:effectLst/>
                <a:uLnTx/>
                <a:uFillTx/>
                <a:latin typeface="+mj-lt"/>
                <a:ea typeface="+mj-ea"/>
                <a:cs typeface="+mj-cs"/>
              </a:rPr>
              <a:t>INRA </a:t>
            </a:r>
            <a:r>
              <a:rPr kumimoji="0" lang="fr-FR" sz="3000" b="1" i="1" u="none" strike="noStrike" kern="1200" cap="none" spc="0" normalizeH="0" baseline="0" noProof="0" dirty="0" err="1" smtClean="0">
                <a:ln>
                  <a:noFill/>
                </a:ln>
                <a:solidFill>
                  <a:srgbClr val="C00000"/>
                </a:solidFill>
                <a:effectLst/>
                <a:uLnTx/>
                <a:uFillTx/>
                <a:latin typeface="+mj-lt"/>
                <a:ea typeface="+mj-ea"/>
                <a:cs typeface="+mj-cs"/>
              </a:rPr>
              <a:t>SelGen</a:t>
            </a:r>
            <a:r>
              <a:rPr kumimoji="0" lang="fr-FR" sz="3000" b="1" i="1" u="none" strike="noStrike" kern="1200" cap="none" spc="0" normalizeH="0" baseline="0" noProof="0" dirty="0" smtClean="0">
                <a:ln>
                  <a:noFill/>
                </a:ln>
                <a:solidFill>
                  <a:srgbClr val="C00000"/>
                </a:solidFill>
                <a:effectLst/>
                <a:uLnTx/>
                <a:uFillTx/>
                <a:latin typeface="+mj-lt"/>
                <a:ea typeface="+mj-ea"/>
                <a:cs typeface="+mj-cs"/>
              </a:rPr>
              <a:t> </a:t>
            </a:r>
            <a:r>
              <a:rPr kumimoji="0" lang="fr-FR" sz="3000" b="1" i="1" u="none" strike="noStrike" kern="1200" cap="none" spc="0" normalizeH="0" baseline="0" noProof="0" dirty="0" err="1" smtClean="0">
                <a:ln>
                  <a:noFill/>
                </a:ln>
                <a:solidFill>
                  <a:srgbClr val="C00000"/>
                </a:solidFill>
                <a:effectLst/>
                <a:uLnTx/>
                <a:uFillTx/>
                <a:latin typeface="+mj-lt"/>
                <a:ea typeface="+mj-ea"/>
                <a:cs typeface="+mj-cs"/>
              </a:rPr>
              <a:t>Metaprogramme</a:t>
            </a:r>
            <a:r>
              <a:rPr kumimoji="0" lang="fr-FR" sz="3000" b="1" i="0" u="none" strike="noStrike" kern="1200" cap="none" spc="0" normalizeH="0" baseline="0" noProof="0" dirty="0" smtClean="0">
                <a:ln>
                  <a:noFill/>
                </a:ln>
                <a:solidFill>
                  <a:srgbClr val="C00000"/>
                </a:solidFill>
                <a:effectLst/>
                <a:uLnTx/>
                <a:uFillTx/>
                <a:latin typeface="+mj-lt"/>
                <a:ea typeface="+mj-ea"/>
                <a:cs typeface="+mj-cs"/>
              </a:rPr>
              <a:t>)</a:t>
            </a:r>
            <a:endParaRPr kumimoji="0" lang="fr-FR" sz="3000" b="1" i="0" u="none" strike="noStrike" kern="1200" cap="none" spc="0" normalizeH="0" baseline="0" noProof="0" dirty="0">
              <a:ln>
                <a:noFill/>
              </a:ln>
              <a:solidFill>
                <a:srgbClr val="C00000"/>
              </a:solidFill>
              <a:effectLst/>
              <a:uLnTx/>
              <a:uFillTx/>
              <a:latin typeface="+mj-lt"/>
              <a:ea typeface="+mj-ea"/>
              <a:cs typeface="+mj-cs"/>
            </a:endParaRPr>
          </a:p>
        </p:txBody>
      </p:sp>
      <p:grpSp>
        <p:nvGrpSpPr>
          <p:cNvPr id="2" name="Groupe 24"/>
          <p:cNvGrpSpPr/>
          <p:nvPr/>
        </p:nvGrpSpPr>
        <p:grpSpPr>
          <a:xfrm>
            <a:off x="4647618" y="1721712"/>
            <a:ext cx="4033381" cy="914467"/>
            <a:chOff x="2987824" y="5826814"/>
            <a:chExt cx="1944217" cy="338490"/>
          </a:xfrm>
        </p:grpSpPr>
        <p:pic>
          <p:nvPicPr>
            <p:cNvPr id="16" name="Image 15" descr="large white.jpg"/>
            <p:cNvPicPr>
              <a:picLocks noChangeAspect="1"/>
            </p:cNvPicPr>
            <p:nvPr/>
          </p:nvPicPr>
          <p:blipFill>
            <a:blip r:embed="rId3" cstate="print"/>
            <a:stretch>
              <a:fillRect/>
            </a:stretch>
          </p:blipFill>
          <p:spPr>
            <a:xfrm>
              <a:off x="4348437" y="5826814"/>
              <a:ext cx="583604" cy="338490"/>
            </a:xfrm>
            <a:prstGeom prst="rect">
              <a:avLst/>
            </a:prstGeom>
          </p:spPr>
        </p:pic>
        <p:pic>
          <p:nvPicPr>
            <p:cNvPr id="18" name="Image 17" descr="white leghorn.jpg"/>
            <p:cNvPicPr>
              <a:picLocks noChangeAspect="1"/>
            </p:cNvPicPr>
            <p:nvPr/>
          </p:nvPicPr>
          <p:blipFill>
            <a:blip r:embed="rId4" cstate="print"/>
            <a:stretch>
              <a:fillRect/>
            </a:stretch>
          </p:blipFill>
          <p:spPr>
            <a:xfrm>
              <a:off x="3931377" y="5841685"/>
              <a:ext cx="432048" cy="323619"/>
            </a:xfrm>
            <a:prstGeom prst="rect">
              <a:avLst/>
            </a:prstGeom>
          </p:spPr>
        </p:pic>
        <p:pic>
          <p:nvPicPr>
            <p:cNvPr id="19" name="Image 18" descr="holstein.jpg"/>
            <p:cNvPicPr>
              <a:picLocks noChangeAspect="1"/>
            </p:cNvPicPr>
            <p:nvPr/>
          </p:nvPicPr>
          <p:blipFill>
            <a:blip r:embed="rId5" cstate="print"/>
            <a:stretch>
              <a:fillRect/>
            </a:stretch>
          </p:blipFill>
          <p:spPr>
            <a:xfrm>
              <a:off x="3468776" y="5846018"/>
              <a:ext cx="455152" cy="319286"/>
            </a:xfrm>
            <a:prstGeom prst="rect">
              <a:avLst/>
            </a:prstGeom>
          </p:spPr>
        </p:pic>
        <p:pic>
          <p:nvPicPr>
            <p:cNvPr id="23" name="Image 22" descr="alpine goat.jpg"/>
            <p:cNvPicPr>
              <a:picLocks noChangeAspect="1"/>
            </p:cNvPicPr>
            <p:nvPr/>
          </p:nvPicPr>
          <p:blipFill>
            <a:blip r:embed="rId6" cstate="print"/>
            <a:stretch>
              <a:fillRect/>
            </a:stretch>
          </p:blipFill>
          <p:spPr>
            <a:xfrm>
              <a:off x="2987824" y="5826814"/>
              <a:ext cx="504056" cy="338490"/>
            </a:xfrm>
            <a:prstGeom prst="rect">
              <a:avLst/>
            </a:prstGeom>
          </p:spPr>
        </p:pic>
      </p:grpSp>
      <p:pic>
        <p:nvPicPr>
          <p:cNvPr id="10" name="Picture 3"/>
          <p:cNvPicPr>
            <a:picLocks noChangeAspect="1" noChangeArrowheads="1"/>
          </p:cNvPicPr>
          <p:nvPr/>
        </p:nvPicPr>
        <p:blipFill>
          <a:blip r:embed="rId7" cstate="print"/>
          <a:srcRect l="30449" t="22680" r="46976" b="11801"/>
          <a:stretch>
            <a:fillRect/>
          </a:stretch>
        </p:blipFill>
        <p:spPr bwMode="auto">
          <a:xfrm>
            <a:off x="35496" y="908720"/>
            <a:ext cx="2619983" cy="4752528"/>
          </a:xfrm>
          <a:prstGeom prst="rect">
            <a:avLst/>
          </a:prstGeom>
          <a:noFill/>
          <a:ln w="9525">
            <a:noFill/>
            <a:miter lim="800000"/>
            <a:headEnd/>
            <a:tailEnd/>
          </a:ln>
        </p:spPr>
      </p:pic>
      <p:sp>
        <p:nvSpPr>
          <p:cNvPr id="12" name="ZoneTexte 11"/>
          <p:cNvSpPr txBox="1"/>
          <p:nvPr/>
        </p:nvSpPr>
        <p:spPr>
          <a:xfrm>
            <a:off x="-24661" y="5694491"/>
            <a:ext cx="2712602" cy="369332"/>
          </a:xfrm>
          <a:prstGeom prst="rect">
            <a:avLst/>
          </a:prstGeom>
          <a:noFill/>
        </p:spPr>
        <p:txBody>
          <a:bodyPr wrap="none" rtlCol="0">
            <a:spAutoFit/>
          </a:bodyPr>
          <a:lstStyle/>
          <a:p>
            <a:r>
              <a:rPr lang="fr-FR" b="1" dirty="0" err="1" smtClean="0">
                <a:solidFill>
                  <a:schemeClr val="tx2"/>
                </a:solidFill>
                <a:latin typeface="Myriad Pro Black Cond" pitchFamily="34" charset="0"/>
              </a:rPr>
              <a:t>Experimental</a:t>
            </a:r>
            <a:r>
              <a:rPr lang="fr-FR" b="1" dirty="0" smtClean="0">
                <a:solidFill>
                  <a:schemeClr val="tx2"/>
                </a:solidFill>
                <a:latin typeface="Myriad Pro Black Cond" pitchFamily="34" charset="0"/>
              </a:rPr>
              <a:t> animal </a:t>
            </a:r>
            <a:r>
              <a:rPr lang="fr-FR" b="1" dirty="0" err="1" smtClean="0">
                <a:solidFill>
                  <a:schemeClr val="tx2"/>
                </a:solidFill>
                <a:latin typeface="Myriad Pro Black Cond" pitchFamily="34" charset="0"/>
              </a:rPr>
              <a:t>facilities</a:t>
            </a:r>
            <a:endParaRPr lang="fr-FR" b="1" dirty="0">
              <a:solidFill>
                <a:schemeClr val="tx2"/>
              </a:solidFill>
              <a:latin typeface="Myriad Pro Black Cond" pitchFamily="34" charset="0"/>
            </a:endParaRPr>
          </a:p>
        </p:txBody>
      </p:sp>
      <p:sp>
        <p:nvSpPr>
          <p:cNvPr id="14" name="ZoneTexte 13"/>
          <p:cNvSpPr txBox="1"/>
          <p:nvPr/>
        </p:nvSpPr>
        <p:spPr>
          <a:xfrm>
            <a:off x="2405228" y="6063823"/>
            <a:ext cx="5256139" cy="646331"/>
          </a:xfrm>
          <a:prstGeom prst="rect">
            <a:avLst/>
          </a:prstGeom>
          <a:noFill/>
          <a:ln>
            <a:solidFill>
              <a:schemeClr val="accent1"/>
            </a:solidFill>
          </a:ln>
        </p:spPr>
        <p:txBody>
          <a:bodyPr wrap="square" rtlCol="0">
            <a:spAutoFit/>
          </a:bodyPr>
          <a:lstStyle/>
          <a:p>
            <a:r>
              <a:rPr lang="en-US" b="1" dirty="0" smtClean="0">
                <a:solidFill>
                  <a:schemeClr val="tx2"/>
                </a:solidFill>
              </a:rPr>
              <a:t>National infrastructure of Biological Resource Centers for domestic animals - </a:t>
            </a:r>
            <a:r>
              <a:rPr lang="fr-FR" sz="1600" b="1" dirty="0" smtClean="0">
                <a:solidFill>
                  <a:schemeClr val="tx2"/>
                </a:solidFill>
              </a:rPr>
              <a:t>(http://www.crb-anim.fr/)</a:t>
            </a:r>
            <a:endParaRPr lang="fr-FR" sz="1600" b="1" dirty="0">
              <a:solidFill>
                <a:schemeClr val="tx2"/>
              </a:solidFill>
            </a:endParaRPr>
          </a:p>
        </p:txBody>
      </p:sp>
      <p:pic>
        <p:nvPicPr>
          <p:cNvPr id="15" name="Picture 2" descr="C:\Users\pderenty\Dropbox\# Graphisme &amp; Comm INRA Transfert\Charte Graphique CRB ANIM\Logo\Logo CRB Color-0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75656" y="5964291"/>
            <a:ext cx="896913" cy="893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248602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0" y="450938"/>
            <a:ext cx="9144000" cy="5262979"/>
          </a:xfrm>
          <a:prstGeom prst="rect">
            <a:avLst/>
          </a:prstGeom>
          <a:solidFill>
            <a:schemeClr val="bg1"/>
          </a:solidFill>
          <a:ln>
            <a:noFill/>
          </a:ln>
        </p:spPr>
        <p:txBody>
          <a:bodyPr wrap="square" rtlCol="0">
            <a:spAutoFit/>
          </a:bodyPr>
          <a:lstStyle/>
          <a:p>
            <a:pPr marL="342900" indent="-342900"/>
            <a:r>
              <a:rPr lang="en-US" sz="2400" b="1" dirty="0" smtClean="0"/>
              <a:t>Achieved: </a:t>
            </a:r>
          </a:p>
          <a:p>
            <a:r>
              <a:rPr lang="fr-FR" sz="2400" b="1" dirty="0" smtClean="0"/>
              <a:t>Biorepository of 4 </a:t>
            </a:r>
            <a:r>
              <a:rPr lang="fr-FR" sz="2400" b="1" dirty="0" err="1" smtClean="0"/>
              <a:t>species</a:t>
            </a:r>
            <a:r>
              <a:rPr lang="fr-FR" sz="2400" b="1" dirty="0" smtClean="0"/>
              <a:t> (INRA, @Bridge </a:t>
            </a:r>
            <a:r>
              <a:rPr lang="fr-FR" sz="2400" b="1" dirty="0" err="1" smtClean="0"/>
              <a:t>platform</a:t>
            </a:r>
            <a:r>
              <a:rPr lang="fr-FR" sz="2400" b="1" dirty="0" smtClean="0"/>
              <a:t>) </a:t>
            </a:r>
            <a:endParaRPr lang="fr-FR" sz="2400" b="1" dirty="0" smtClean="0">
              <a:solidFill>
                <a:srgbClr val="C00000"/>
              </a:solidFill>
            </a:endParaRPr>
          </a:p>
          <a:p>
            <a:endParaRPr lang="fr-FR" sz="2400" b="1" dirty="0" smtClean="0">
              <a:solidFill>
                <a:srgbClr val="C00000"/>
              </a:solidFill>
            </a:endParaRPr>
          </a:p>
          <a:p>
            <a:r>
              <a:rPr lang="fr-FR" sz="2400" dirty="0" smtClean="0"/>
              <a:t>- 4 </a:t>
            </a:r>
            <a:r>
              <a:rPr lang="fr-FR" sz="2400" dirty="0" err="1" smtClean="0"/>
              <a:t>biological</a:t>
            </a:r>
            <a:r>
              <a:rPr lang="fr-FR" sz="2400" dirty="0" smtClean="0"/>
              <a:t> </a:t>
            </a:r>
            <a:r>
              <a:rPr lang="fr-FR" sz="2400" dirty="0" err="1" smtClean="0"/>
              <a:t>replicates</a:t>
            </a:r>
            <a:r>
              <a:rPr lang="fr-FR" sz="2400" dirty="0" smtClean="0"/>
              <a:t> (2M, 2F)</a:t>
            </a:r>
          </a:p>
          <a:p>
            <a:r>
              <a:rPr lang="fr-FR" sz="2400" dirty="0" smtClean="0"/>
              <a:t>- </a:t>
            </a:r>
            <a:r>
              <a:rPr lang="fr-FR" sz="2400" dirty="0" err="1" smtClean="0"/>
              <a:t>Snap</a:t>
            </a:r>
            <a:r>
              <a:rPr lang="fr-FR" sz="2400" dirty="0" smtClean="0"/>
              <a:t>-</a:t>
            </a:r>
            <a:r>
              <a:rPr lang="fr-FR" sz="2400" dirty="0" err="1" smtClean="0"/>
              <a:t>frozen</a:t>
            </a:r>
            <a:r>
              <a:rPr lang="fr-FR" sz="2400" dirty="0" smtClean="0"/>
              <a:t> +</a:t>
            </a:r>
          </a:p>
          <a:p>
            <a:pPr>
              <a:buFontTx/>
              <a:buChar char="-"/>
            </a:pPr>
            <a:r>
              <a:rPr lang="fr-FR" sz="2400" dirty="0" err="1" smtClean="0"/>
              <a:t>Preserved</a:t>
            </a:r>
            <a:r>
              <a:rPr lang="fr-FR" sz="2400" dirty="0" smtClean="0"/>
              <a:t> </a:t>
            </a:r>
            <a:r>
              <a:rPr lang="fr-FR" sz="2400" dirty="0" err="1" smtClean="0"/>
              <a:t>blood</a:t>
            </a:r>
            <a:r>
              <a:rPr lang="fr-FR" sz="2400" dirty="0" smtClean="0"/>
              <a:t> </a:t>
            </a:r>
            <a:r>
              <a:rPr lang="fr-FR" sz="2400" dirty="0" err="1" smtClean="0"/>
              <a:t>cells</a:t>
            </a:r>
            <a:r>
              <a:rPr lang="fr-FR" sz="2400" dirty="0" smtClean="0"/>
              <a:t> (CD4+, CD8+, </a:t>
            </a:r>
            <a:r>
              <a:rPr lang="fr-FR" sz="2400" dirty="0" err="1" smtClean="0"/>
              <a:t>PBMCs</a:t>
            </a:r>
            <a:r>
              <a:rPr lang="fr-FR" sz="2400" dirty="0" smtClean="0"/>
              <a:t> for </a:t>
            </a:r>
            <a:r>
              <a:rPr lang="fr-FR" sz="2400" dirty="0" err="1" smtClean="0"/>
              <a:t>further</a:t>
            </a:r>
            <a:r>
              <a:rPr lang="fr-FR" sz="2400" dirty="0" smtClean="0"/>
              <a:t> </a:t>
            </a:r>
            <a:r>
              <a:rPr lang="fr-FR" sz="2400" dirty="0" err="1" smtClean="0"/>
              <a:t>sorting</a:t>
            </a:r>
            <a:r>
              <a:rPr lang="fr-FR" sz="2400" dirty="0" smtClean="0"/>
              <a:t>) and 	</a:t>
            </a:r>
            <a:r>
              <a:rPr lang="fr-FR" sz="2400" dirty="0" err="1" smtClean="0"/>
              <a:t>crosslinked</a:t>
            </a:r>
            <a:r>
              <a:rPr lang="fr-FR" sz="2400" dirty="0" smtClean="0"/>
              <a:t> </a:t>
            </a:r>
            <a:r>
              <a:rPr lang="fr-FR" sz="2400" dirty="0" err="1" smtClean="0"/>
              <a:t>nuclei</a:t>
            </a:r>
            <a:r>
              <a:rPr lang="fr-FR" sz="2400" dirty="0" smtClean="0"/>
              <a:t> </a:t>
            </a:r>
            <a:r>
              <a:rPr lang="fr-FR" sz="2400" dirty="0" err="1" smtClean="0"/>
              <a:t>from</a:t>
            </a:r>
            <a:r>
              <a:rPr lang="fr-FR" sz="2400" dirty="0" smtClean="0"/>
              <a:t> </a:t>
            </a:r>
            <a:r>
              <a:rPr lang="fr-FR" sz="2400" dirty="0" err="1" smtClean="0"/>
              <a:t>some</a:t>
            </a:r>
            <a:r>
              <a:rPr lang="fr-FR" sz="2400" dirty="0" smtClean="0"/>
              <a:t> </a:t>
            </a:r>
            <a:r>
              <a:rPr lang="fr-FR" sz="2400" dirty="0" err="1" smtClean="0"/>
              <a:t>dissociated</a:t>
            </a:r>
            <a:r>
              <a:rPr lang="fr-FR" sz="2400" dirty="0" smtClean="0"/>
              <a:t> tissues</a:t>
            </a:r>
          </a:p>
          <a:p>
            <a:pPr>
              <a:buFontTx/>
              <a:buChar char="-"/>
            </a:pPr>
            <a:endParaRPr lang="fr-FR" sz="2400" dirty="0" smtClean="0"/>
          </a:p>
          <a:p>
            <a:r>
              <a:rPr lang="fr-FR" sz="2400" b="1" dirty="0" err="1" smtClean="0"/>
              <a:t>Expected</a:t>
            </a:r>
            <a:r>
              <a:rPr lang="fr-FR" sz="2400" b="1" dirty="0" smtClean="0"/>
              <a:t> end 2015:</a:t>
            </a:r>
          </a:p>
          <a:p>
            <a:r>
              <a:rPr lang="fr-FR" sz="2400" dirty="0" err="1" smtClean="0"/>
              <a:t>Hi-C</a:t>
            </a:r>
            <a:r>
              <a:rPr lang="fr-FR" sz="2400" dirty="0" smtClean="0"/>
              <a:t> and ATAC-seq </a:t>
            </a:r>
            <a:r>
              <a:rPr lang="fr-FR" sz="2400" dirty="0" err="1" smtClean="0"/>
              <a:t>assay</a:t>
            </a:r>
            <a:r>
              <a:rPr lang="fr-FR" sz="2400" dirty="0" smtClean="0"/>
              <a:t> </a:t>
            </a:r>
            <a:r>
              <a:rPr lang="fr-FR" sz="2400" dirty="0" err="1" smtClean="0"/>
              <a:t>optimization</a:t>
            </a:r>
            <a:r>
              <a:rPr lang="fr-FR" sz="2400" dirty="0" smtClean="0"/>
              <a:t> </a:t>
            </a:r>
            <a:r>
              <a:rPr lang="fr-FR" sz="2400" dirty="0" err="1" smtClean="0"/>
              <a:t>completed</a:t>
            </a:r>
            <a:endParaRPr lang="fr-FR" sz="2400" dirty="0" smtClean="0"/>
          </a:p>
          <a:p>
            <a:endParaRPr lang="fr-FR" sz="2400" dirty="0" smtClean="0"/>
          </a:p>
          <a:p>
            <a:pPr marL="4763" lvl="1"/>
            <a:r>
              <a:rPr lang="en-US" sz="2400" b="1" dirty="0" smtClean="0"/>
              <a:t>2016: </a:t>
            </a:r>
            <a:r>
              <a:rPr lang="en-US" sz="2400" dirty="0" smtClean="0"/>
              <a:t>All sequencing runs (liver, blood cells) + Start of bioinformatic analyses</a:t>
            </a:r>
          </a:p>
          <a:p>
            <a:pPr marL="4763" lvl="1"/>
            <a:r>
              <a:rPr lang="en-US" sz="2400" b="1" dirty="0" smtClean="0">
                <a:solidFill>
                  <a:srgbClr val="C00000"/>
                </a:solidFill>
                <a:cs typeface="Arial" pitchFamily="34" charset="0"/>
              </a:rPr>
              <a:t>See Poster #17 (ex. of parallel research: </a:t>
            </a:r>
            <a:r>
              <a:rPr lang="en-US" sz="2400" b="1" dirty="0" err="1" smtClean="0">
                <a:solidFill>
                  <a:srgbClr val="C00000"/>
                </a:solidFill>
                <a:cs typeface="Arial" pitchFamily="34" charset="0"/>
              </a:rPr>
              <a:t>lncRNAs</a:t>
            </a:r>
            <a:r>
              <a:rPr lang="en-US" sz="2400" b="1" dirty="0" smtClean="0">
                <a:solidFill>
                  <a:srgbClr val="C00000"/>
                </a:solidFill>
                <a:cs typeface="Arial" pitchFamily="34" charset="0"/>
              </a:rPr>
              <a:t> in chicken)</a:t>
            </a:r>
            <a:endParaRPr lang="fr-FR" sz="2400" b="1" dirty="0" smtClean="0">
              <a:cs typeface="Arial" pitchFamily="34" charset="0"/>
            </a:endParaRPr>
          </a:p>
        </p:txBody>
      </p:sp>
      <p:sp>
        <p:nvSpPr>
          <p:cNvPr id="13" name="ZoneTexte 12"/>
          <p:cNvSpPr txBox="1"/>
          <p:nvPr/>
        </p:nvSpPr>
        <p:spPr>
          <a:xfrm>
            <a:off x="0" y="4365104"/>
            <a:ext cx="5436096" cy="1200329"/>
          </a:xfrm>
          <a:prstGeom prst="rect">
            <a:avLst/>
          </a:prstGeom>
          <a:noFill/>
        </p:spPr>
        <p:txBody>
          <a:bodyPr wrap="square" rtlCol="0">
            <a:spAutoFit/>
          </a:bodyPr>
          <a:lstStyle/>
          <a:p>
            <a:pPr>
              <a:buClr>
                <a:srgbClr val="C00000"/>
              </a:buClr>
              <a:buFont typeface="Wingdings" pitchFamily="2" charset="2"/>
              <a:buChar char="v"/>
            </a:pPr>
            <a:endParaRPr lang="fr-FR" b="1" dirty="0" smtClean="0">
              <a:latin typeface="Myriad Pro Black Cond" pitchFamily="34" charset="0"/>
              <a:cs typeface="Arial" pitchFamily="34" charset="0"/>
            </a:endParaRPr>
          </a:p>
          <a:p>
            <a:endParaRPr lang="nl-NL" dirty="0" smtClean="0">
              <a:latin typeface="Myriad Pro Black Cond" pitchFamily="34" charset="0"/>
              <a:cs typeface="Arial" pitchFamily="34" charset="0"/>
            </a:endParaRPr>
          </a:p>
          <a:p>
            <a:endParaRPr lang="nl-NL" dirty="0" smtClean="0">
              <a:latin typeface="Myriad Pro Black Cond" pitchFamily="34" charset="0"/>
              <a:cs typeface="Arial" pitchFamily="34" charset="0"/>
            </a:endParaRPr>
          </a:p>
          <a:p>
            <a:endParaRPr lang="fr-FR" dirty="0">
              <a:latin typeface="Myriad Pro Black Cond" pitchFamily="34" charset="0"/>
              <a:cs typeface="Arial" pitchFamily="34" charset="0"/>
            </a:endParaRPr>
          </a:p>
        </p:txBody>
      </p:sp>
      <p:grpSp>
        <p:nvGrpSpPr>
          <p:cNvPr id="2" name="Groupe 24"/>
          <p:cNvGrpSpPr/>
          <p:nvPr/>
        </p:nvGrpSpPr>
        <p:grpSpPr>
          <a:xfrm>
            <a:off x="4759890" y="1432436"/>
            <a:ext cx="3832965" cy="839243"/>
            <a:chOff x="2987824" y="5826814"/>
            <a:chExt cx="1944217" cy="338490"/>
          </a:xfrm>
        </p:grpSpPr>
        <p:pic>
          <p:nvPicPr>
            <p:cNvPr id="16" name="Image 15" descr="large white.jpg"/>
            <p:cNvPicPr>
              <a:picLocks noChangeAspect="1"/>
            </p:cNvPicPr>
            <p:nvPr/>
          </p:nvPicPr>
          <p:blipFill>
            <a:blip r:embed="rId3" cstate="print"/>
            <a:stretch>
              <a:fillRect/>
            </a:stretch>
          </p:blipFill>
          <p:spPr>
            <a:xfrm>
              <a:off x="4348437" y="5826814"/>
              <a:ext cx="583604" cy="338490"/>
            </a:xfrm>
            <a:prstGeom prst="rect">
              <a:avLst/>
            </a:prstGeom>
          </p:spPr>
        </p:pic>
        <p:pic>
          <p:nvPicPr>
            <p:cNvPr id="18" name="Image 17" descr="white leghorn.jpg"/>
            <p:cNvPicPr>
              <a:picLocks noChangeAspect="1"/>
            </p:cNvPicPr>
            <p:nvPr/>
          </p:nvPicPr>
          <p:blipFill>
            <a:blip r:embed="rId4" cstate="print"/>
            <a:stretch>
              <a:fillRect/>
            </a:stretch>
          </p:blipFill>
          <p:spPr>
            <a:xfrm>
              <a:off x="3931377" y="5841685"/>
              <a:ext cx="432048" cy="323619"/>
            </a:xfrm>
            <a:prstGeom prst="rect">
              <a:avLst/>
            </a:prstGeom>
          </p:spPr>
        </p:pic>
        <p:pic>
          <p:nvPicPr>
            <p:cNvPr id="19" name="Image 18" descr="holstein.jpg"/>
            <p:cNvPicPr>
              <a:picLocks noChangeAspect="1"/>
            </p:cNvPicPr>
            <p:nvPr/>
          </p:nvPicPr>
          <p:blipFill>
            <a:blip r:embed="rId5" cstate="print"/>
            <a:stretch>
              <a:fillRect/>
            </a:stretch>
          </p:blipFill>
          <p:spPr>
            <a:xfrm>
              <a:off x="3468776" y="5846018"/>
              <a:ext cx="455152" cy="319286"/>
            </a:xfrm>
            <a:prstGeom prst="rect">
              <a:avLst/>
            </a:prstGeom>
          </p:spPr>
        </p:pic>
        <p:pic>
          <p:nvPicPr>
            <p:cNvPr id="23" name="Image 22" descr="alpine goat.jpg"/>
            <p:cNvPicPr>
              <a:picLocks noChangeAspect="1"/>
            </p:cNvPicPr>
            <p:nvPr/>
          </p:nvPicPr>
          <p:blipFill>
            <a:blip r:embed="rId6" cstate="print"/>
            <a:stretch>
              <a:fillRect/>
            </a:stretch>
          </p:blipFill>
          <p:spPr>
            <a:xfrm>
              <a:off x="2987824" y="5826814"/>
              <a:ext cx="504056" cy="338490"/>
            </a:xfrm>
            <a:prstGeom prst="rect">
              <a:avLst/>
            </a:prstGeom>
          </p:spPr>
        </p:pic>
      </p:grpSp>
      <p:sp>
        <p:nvSpPr>
          <p:cNvPr id="12" name="ZoneTexte 11"/>
          <p:cNvSpPr txBox="1"/>
          <p:nvPr/>
        </p:nvSpPr>
        <p:spPr>
          <a:xfrm>
            <a:off x="6324600" y="217714"/>
            <a:ext cx="2268255" cy="461665"/>
          </a:xfrm>
          <a:prstGeom prst="rect">
            <a:avLst/>
          </a:prstGeom>
          <a:noFill/>
        </p:spPr>
        <p:txBody>
          <a:bodyPr wrap="square" rtlCol="0">
            <a:spAutoFit/>
          </a:bodyPr>
          <a:lstStyle/>
          <a:p>
            <a:r>
              <a:rPr lang="fr-FR" sz="2400" b="1" dirty="0" err="1" smtClean="0">
                <a:solidFill>
                  <a:srgbClr val="C00000"/>
                </a:solidFill>
              </a:rPr>
              <a:t>see</a:t>
            </a:r>
            <a:r>
              <a:rPr lang="fr-FR" sz="2400" b="1" dirty="0" smtClean="0">
                <a:solidFill>
                  <a:srgbClr val="C00000"/>
                </a:solidFill>
              </a:rPr>
              <a:t> Posters #4,5</a:t>
            </a:r>
            <a:endParaRPr lang="fr-FR" sz="2400" dirty="0"/>
          </a:p>
        </p:txBody>
      </p:sp>
    </p:spTree>
    <p:extLst>
      <p:ext uri="{BB962C8B-B14F-4D97-AF65-F5344CB8AC3E}">
        <p14:creationId xmlns="" xmlns:p14="http://schemas.microsoft.com/office/powerpoint/2010/main" val="24860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5468"/>
            <a:ext cx="9144000" cy="3707705"/>
          </a:xfrm>
        </p:spPr>
        <p:txBody>
          <a:bodyPr>
            <a:noAutofit/>
          </a:bodyPr>
          <a:lstStyle/>
          <a:p>
            <a:r>
              <a:rPr lang="en-US" sz="3600" b="1" dirty="0" smtClean="0">
                <a:solidFill>
                  <a:srgbClr val="C00000"/>
                </a:solidFill>
              </a:rPr>
              <a:t>Join us!</a:t>
            </a:r>
            <a:r>
              <a:rPr lang="en-US" sz="2400" dirty="0" smtClean="0"/>
              <a:t/>
            </a:r>
            <a:br>
              <a:rPr lang="en-US" sz="2400" dirty="0" smtClean="0"/>
            </a:br>
            <a:r>
              <a:rPr lang="en-US" sz="2400" b="1" dirty="0" smtClean="0">
                <a:solidFill>
                  <a:srgbClr val="C00000"/>
                </a:solidFill>
              </a:rPr>
              <a:t>Breakout 1: Data creation</a:t>
            </a:r>
            <a:r>
              <a:rPr lang="en-US" sz="2400" dirty="0" smtClean="0">
                <a:solidFill>
                  <a:srgbClr val="C00000"/>
                </a:solidFill>
              </a:rPr>
              <a:t/>
            </a:r>
            <a:br>
              <a:rPr lang="en-US" sz="2400" dirty="0" smtClean="0">
                <a:solidFill>
                  <a:srgbClr val="C00000"/>
                </a:solidFill>
              </a:rPr>
            </a:br>
            <a:r>
              <a:rPr lang="en-US" sz="2400" dirty="0" smtClean="0">
                <a:solidFill>
                  <a:srgbClr val="C00000"/>
                </a:solidFill>
              </a:rPr>
              <a:t>Time: 2:30 – 4:00 Room: NAS 120</a:t>
            </a:r>
            <a:r>
              <a:rPr lang="fr-FR" sz="2400" dirty="0" smtClean="0"/>
              <a:t/>
            </a:r>
            <a:br>
              <a:rPr lang="fr-FR" sz="2400" dirty="0" smtClean="0"/>
            </a:br>
            <a:r>
              <a:rPr lang="en-US" sz="2400" dirty="0" smtClean="0"/>
              <a:t>			Discussion Leaders: Elisabetta Giuffra and </a:t>
            </a:r>
            <a:r>
              <a:rPr lang="en-US" sz="2400" dirty="0" err="1" smtClean="0"/>
              <a:t>Huaijun</a:t>
            </a:r>
            <a:r>
              <a:rPr lang="en-US" sz="2400" dirty="0" smtClean="0"/>
              <a:t> Zhou</a:t>
            </a:r>
            <a:r>
              <a:rPr lang="fr-FR" sz="2400" dirty="0" smtClean="0"/>
              <a:t/>
            </a:r>
            <a:br>
              <a:rPr lang="fr-FR" sz="2400" dirty="0" smtClean="0"/>
            </a:br>
            <a:r>
              <a:rPr lang="en-US" sz="2400" dirty="0" smtClean="0"/>
              <a:t>			Recorders: Hans Cheng, Joan Lunney </a:t>
            </a:r>
            <a:r>
              <a:rPr lang="fr-FR" sz="2400" dirty="0" smtClean="0"/>
              <a:t/>
            </a:r>
            <a:br>
              <a:rPr lang="fr-FR" sz="2400" dirty="0" smtClean="0"/>
            </a:br>
            <a:r>
              <a:rPr lang="en-US" sz="2400" dirty="0" smtClean="0"/>
              <a:t>	</a:t>
            </a:r>
            <a:r>
              <a:rPr lang="fr-FR" sz="2400" dirty="0" smtClean="0"/>
              <a:t/>
            </a:r>
            <a:br>
              <a:rPr lang="fr-FR" sz="2400" dirty="0" smtClean="0"/>
            </a:br>
            <a:r>
              <a:rPr lang="en-US" sz="2400" b="1" dirty="0" smtClean="0"/>
              <a:t>We will discuss current challenges in standardizing sample collection and assays due to the specific complexities of domesticated animals, and explore options on how to implement the next phase of FAANG.</a:t>
            </a:r>
            <a:endParaRPr lang="fr-FR" sz="2400" b="1" dirty="0"/>
          </a:p>
        </p:txBody>
      </p:sp>
      <p:sp>
        <p:nvSpPr>
          <p:cNvPr id="4" name="Rectangle avec flèche vers le haut 3"/>
          <p:cNvSpPr/>
          <p:nvPr/>
        </p:nvSpPr>
        <p:spPr>
          <a:xfrm>
            <a:off x="0" y="4134242"/>
            <a:ext cx="1271239" cy="194088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Genetic</a:t>
            </a:r>
            <a:r>
              <a:rPr lang="fr-FR" b="1" dirty="0" smtClean="0"/>
              <a:t> </a:t>
            </a:r>
            <a:r>
              <a:rPr lang="fr-FR" b="1" dirty="0" err="1" smtClean="0"/>
              <a:t>diversity</a:t>
            </a:r>
            <a:endParaRPr lang="fr-FR" b="1" dirty="0"/>
          </a:p>
        </p:txBody>
      </p:sp>
      <p:sp>
        <p:nvSpPr>
          <p:cNvPr id="5" name="Rectangle avec flèche vers le haut 4"/>
          <p:cNvSpPr/>
          <p:nvPr/>
        </p:nvSpPr>
        <p:spPr>
          <a:xfrm>
            <a:off x="1271239" y="4175448"/>
            <a:ext cx="3300761" cy="1899676"/>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Wide</a:t>
            </a:r>
            <a:r>
              <a:rPr lang="fr-FR" b="1" dirty="0" smtClean="0"/>
              <a:t> range of ‘</a:t>
            </a:r>
            <a:r>
              <a:rPr lang="fr-FR" b="1" dirty="0" err="1" smtClean="0"/>
              <a:t>adult</a:t>
            </a:r>
            <a:r>
              <a:rPr lang="fr-FR" b="1" dirty="0" smtClean="0"/>
              <a:t>’ stage</a:t>
            </a:r>
          </a:p>
          <a:p>
            <a:pPr algn="ctr"/>
            <a:r>
              <a:rPr lang="fr-FR" b="1" dirty="0" err="1" smtClean="0"/>
              <a:t>Physiological</a:t>
            </a:r>
            <a:r>
              <a:rPr lang="fr-FR" b="1" dirty="0" smtClean="0"/>
              <a:t>  states </a:t>
            </a:r>
            <a:r>
              <a:rPr lang="fr-FR" b="1" dirty="0" err="1" smtClean="0"/>
              <a:t>differ</a:t>
            </a:r>
            <a:endParaRPr lang="fr-FR" b="1" dirty="0" smtClean="0"/>
          </a:p>
          <a:p>
            <a:pPr algn="ctr"/>
            <a:r>
              <a:rPr lang="fr-FR" b="1" dirty="0" smtClean="0"/>
              <a:t>+ </a:t>
            </a:r>
            <a:r>
              <a:rPr lang="fr-FR" b="1" dirty="0" err="1" smtClean="0"/>
              <a:t>Technical</a:t>
            </a:r>
            <a:r>
              <a:rPr lang="fr-FR" b="1" dirty="0" smtClean="0"/>
              <a:t> </a:t>
            </a:r>
            <a:r>
              <a:rPr lang="fr-FR" b="1" dirty="0" err="1" smtClean="0"/>
              <a:t>heterogeneity</a:t>
            </a:r>
            <a:r>
              <a:rPr lang="fr-FR" b="1" dirty="0" smtClean="0"/>
              <a:t> in </a:t>
            </a:r>
            <a:r>
              <a:rPr lang="fr-FR" b="1" dirty="0" err="1" smtClean="0"/>
              <a:t>sampling</a:t>
            </a:r>
            <a:endParaRPr lang="fr-FR" b="1" dirty="0"/>
          </a:p>
        </p:txBody>
      </p:sp>
      <p:sp>
        <p:nvSpPr>
          <p:cNvPr id="6" name="Rectangle avec flèche vers le haut 5"/>
          <p:cNvSpPr/>
          <p:nvPr/>
        </p:nvSpPr>
        <p:spPr>
          <a:xfrm>
            <a:off x="4572001" y="4175448"/>
            <a:ext cx="1941533" cy="1899676"/>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u="sng" dirty="0" smtClean="0"/>
              <a:t>National</a:t>
            </a:r>
            <a:r>
              <a:rPr lang="fr-FR" b="1" dirty="0" smtClean="0"/>
              <a:t> </a:t>
            </a:r>
            <a:r>
              <a:rPr lang="fr-FR" b="1" dirty="0" err="1" smtClean="0"/>
              <a:t>funding</a:t>
            </a:r>
            <a:r>
              <a:rPr lang="fr-FR" b="1" dirty="0" smtClean="0"/>
              <a:t> = « variable » </a:t>
            </a:r>
            <a:r>
              <a:rPr lang="fr-FR" b="1" dirty="0" err="1" smtClean="0"/>
              <a:t>research</a:t>
            </a:r>
            <a:r>
              <a:rPr lang="fr-FR" b="1" dirty="0" smtClean="0"/>
              <a:t> goals</a:t>
            </a:r>
            <a:endParaRPr lang="fr-FR" b="1" u="sng" dirty="0"/>
          </a:p>
        </p:txBody>
      </p:sp>
      <p:sp>
        <p:nvSpPr>
          <p:cNvPr id="10" name="Rectangle avec flèche vers le haut 9"/>
          <p:cNvSpPr/>
          <p:nvPr/>
        </p:nvSpPr>
        <p:spPr>
          <a:xfrm>
            <a:off x="6513535" y="4134241"/>
            <a:ext cx="2630466" cy="1940882"/>
          </a:xfrm>
          <a:prstGeom prst="upArrowCallou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moving forward to next FAANG phase</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4379"/>
            <a:ext cx="8229600" cy="1143000"/>
          </a:xfrm>
        </p:spPr>
        <p:txBody>
          <a:bodyPr/>
          <a:lstStyle/>
          <a:p>
            <a:r>
              <a:rPr lang="fr-FR" b="1" dirty="0" smtClean="0">
                <a:solidFill>
                  <a:srgbClr val="C00000"/>
                </a:solidFill>
              </a:rPr>
              <a:t>Contents of </a:t>
            </a:r>
            <a:r>
              <a:rPr lang="fr-FR" b="1" dirty="0" err="1" smtClean="0">
                <a:solidFill>
                  <a:srgbClr val="C00000"/>
                </a:solidFill>
              </a:rPr>
              <a:t>this</a:t>
            </a:r>
            <a:r>
              <a:rPr lang="fr-FR" b="1" dirty="0" smtClean="0">
                <a:solidFill>
                  <a:srgbClr val="C00000"/>
                </a:solidFill>
              </a:rPr>
              <a:t> talk</a:t>
            </a:r>
            <a:endParaRPr lang="fr-FR" b="1" dirty="0">
              <a:solidFill>
                <a:srgbClr val="C00000"/>
              </a:solidFill>
            </a:endParaRPr>
          </a:p>
        </p:txBody>
      </p:sp>
      <p:sp>
        <p:nvSpPr>
          <p:cNvPr id="3" name="Espace réservé du contenu 2"/>
          <p:cNvSpPr>
            <a:spLocks noGrp="1"/>
          </p:cNvSpPr>
          <p:nvPr>
            <p:ph idx="1"/>
          </p:nvPr>
        </p:nvSpPr>
        <p:spPr>
          <a:xfrm>
            <a:off x="150312" y="1155032"/>
            <a:ext cx="8686800" cy="4525963"/>
          </a:xfrm>
        </p:spPr>
        <p:txBody>
          <a:bodyPr>
            <a:normAutofit/>
          </a:bodyPr>
          <a:lstStyle/>
          <a:p>
            <a:pPr>
              <a:lnSpc>
                <a:spcPct val="150000"/>
              </a:lnSpc>
              <a:buClr>
                <a:srgbClr val="C00000"/>
              </a:buClr>
              <a:buFont typeface="Wingdings" pitchFamily="2" charset="2"/>
              <a:buChar char="v"/>
            </a:pPr>
            <a:r>
              <a:rPr lang="en-US" sz="2800" dirty="0" smtClean="0"/>
              <a:t>Context: the FAANG white paper</a:t>
            </a:r>
          </a:p>
          <a:p>
            <a:pPr>
              <a:lnSpc>
                <a:spcPct val="150000"/>
              </a:lnSpc>
              <a:buClr>
                <a:srgbClr val="C00000"/>
              </a:buClr>
              <a:buFont typeface="Wingdings" pitchFamily="2" charset="2"/>
              <a:buChar char="v"/>
            </a:pPr>
            <a:r>
              <a:rPr lang="en-US" sz="2800" dirty="0" smtClean="0"/>
              <a:t>Animals/Samples/Assays Committee: current progress </a:t>
            </a:r>
          </a:p>
          <a:p>
            <a:pPr>
              <a:lnSpc>
                <a:spcPct val="150000"/>
              </a:lnSpc>
              <a:buClr>
                <a:srgbClr val="C00000"/>
              </a:buClr>
              <a:buFont typeface="Wingdings" pitchFamily="2" charset="2"/>
              <a:buChar char="v"/>
            </a:pPr>
            <a:r>
              <a:rPr lang="en-US" sz="2800" dirty="0" smtClean="0"/>
              <a:t>FAANG samples/data collections so far</a:t>
            </a:r>
            <a:r>
              <a:rPr lang="en-US" sz="2800" dirty="0" smtClean="0">
                <a:solidFill>
                  <a:srgbClr val="C00000"/>
                </a:solidFill>
              </a:rPr>
              <a:t>*</a:t>
            </a:r>
            <a:endParaRPr lang="en-US" sz="2800" dirty="0" smtClean="0"/>
          </a:p>
          <a:p>
            <a:pPr>
              <a:lnSpc>
                <a:spcPct val="150000"/>
              </a:lnSpc>
              <a:buClr>
                <a:srgbClr val="C00000"/>
              </a:buClr>
              <a:buFont typeface="Wingdings" pitchFamily="2" charset="2"/>
              <a:buChar char="v"/>
            </a:pPr>
            <a:r>
              <a:rPr lang="en-US" sz="2800" dirty="0" smtClean="0"/>
              <a:t>Two pilot FAANG projects</a:t>
            </a:r>
          </a:p>
          <a:p>
            <a:pPr>
              <a:lnSpc>
                <a:spcPct val="150000"/>
              </a:lnSpc>
              <a:buClr>
                <a:srgbClr val="C00000"/>
              </a:buClr>
              <a:buNone/>
            </a:pPr>
            <a:r>
              <a:rPr lang="en-US" sz="2800" dirty="0" smtClean="0">
                <a:solidFill>
                  <a:srgbClr val="C00000"/>
                </a:solidFill>
              </a:rPr>
              <a:t>* Items for discussion this pm (Breakout 1 session)</a:t>
            </a:r>
          </a:p>
        </p:txBody>
      </p:sp>
      <p:sp>
        <p:nvSpPr>
          <p:cNvPr id="5"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64395" y="5605682"/>
            <a:ext cx="8823977" cy="624289"/>
            <a:chOff x="0" y="4974611"/>
            <a:chExt cx="8823977" cy="624289"/>
          </a:xfrm>
        </p:grpSpPr>
        <p:pic>
          <p:nvPicPr>
            <p:cNvPr id="12" name="Picture 2"/>
            <p:cNvPicPr>
              <a:picLocks noChangeAspect="1" noChangeArrowheads="1"/>
            </p:cNvPicPr>
            <p:nvPr/>
          </p:nvPicPr>
          <p:blipFill>
            <a:blip r:embed="rId3" cstate="print"/>
            <a:srcRect l="68298" t="62725" r="18367" b="25241"/>
            <a:stretch>
              <a:fillRect/>
            </a:stretch>
          </p:blipFill>
          <p:spPr bwMode="auto">
            <a:xfrm>
              <a:off x="6310648" y="5063813"/>
              <a:ext cx="914399" cy="51576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56756" t="35280" r="18367" b="51046"/>
            <a:stretch>
              <a:fillRect/>
            </a:stretch>
          </p:blipFill>
          <p:spPr bwMode="auto">
            <a:xfrm>
              <a:off x="4786164" y="4986817"/>
              <a:ext cx="1705845" cy="586047"/>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21258" t="49302" r="31460" b="37324"/>
            <a:stretch>
              <a:fillRect/>
            </a:stretch>
          </p:blipFill>
          <p:spPr bwMode="auto">
            <a:xfrm>
              <a:off x="0" y="5025732"/>
              <a:ext cx="3242151" cy="573168"/>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21258" t="35280" r="55313" b="50748"/>
            <a:stretch>
              <a:fillRect/>
            </a:stretch>
          </p:blipFill>
          <p:spPr bwMode="auto">
            <a:xfrm>
              <a:off x="3179630" y="4974611"/>
              <a:ext cx="1606534" cy="598809"/>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33179" t="62725" r="43503" b="25241"/>
            <a:stretch>
              <a:fillRect/>
            </a:stretch>
          </p:blipFill>
          <p:spPr bwMode="auto">
            <a:xfrm>
              <a:off x="7225047" y="5057652"/>
              <a:ext cx="1598930" cy="515768"/>
            </a:xfrm>
            <a:prstGeom prst="rect">
              <a:avLst/>
            </a:prstGeom>
            <a:noFill/>
            <a:ln w="9525">
              <a:noFill/>
              <a:miter lim="800000"/>
              <a:headEnd/>
              <a:tailEnd/>
            </a:ln>
          </p:spPr>
        </p:pic>
      </p:grpSp>
      <p:sp>
        <p:nvSpPr>
          <p:cNvPr id="4" name="Titre 3"/>
          <p:cNvSpPr>
            <a:spLocks noGrp="1"/>
          </p:cNvSpPr>
          <p:nvPr>
            <p:ph type="title"/>
          </p:nvPr>
        </p:nvSpPr>
        <p:spPr>
          <a:xfrm>
            <a:off x="-48125" y="-263809"/>
            <a:ext cx="9144000" cy="972147"/>
          </a:xfrm>
        </p:spPr>
        <p:txBody>
          <a:bodyPr>
            <a:noAutofit/>
          </a:bodyPr>
          <a:lstStyle/>
          <a:p>
            <a:r>
              <a:rPr lang="fr-FR" sz="3200" b="1" dirty="0" smtClean="0"/>
              <a:t/>
            </a:r>
            <a:br>
              <a:rPr lang="fr-FR" sz="3200" b="1" dirty="0" smtClean="0"/>
            </a:br>
            <a:r>
              <a:rPr lang="fr-FR" sz="3200" b="1" dirty="0" smtClean="0">
                <a:solidFill>
                  <a:srgbClr val="C00000"/>
                </a:solidFill>
              </a:rPr>
              <a:t>The FAANG white </a:t>
            </a:r>
            <a:r>
              <a:rPr lang="fr-FR" sz="3200" b="1" dirty="0" err="1" smtClean="0">
                <a:solidFill>
                  <a:srgbClr val="C00000"/>
                </a:solidFill>
              </a:rPr>
              <a:t>paper</a:t>
            </a:r>
            <a:r>
              <a:rPr lang="fr-FR" sz="3200" b="1" dirty="0" smtClean="0">
                <a:solidFill>
                  <a:srgbClr val="C00000"/>
                </a:solidFill>
              </a:rPr>
              <a:t> </a:t>
            </a:r>
            <a:r>
              <a:rPr lang="en-US" sz="1600" b="1" dirty="0" err="1" smtClean="0"/>
              <a:t>Andersson</a:t>
            </a:r>
            <a:r>
              <a:rPr lang="en-US" sz="1600" b="1" dirty="0" smtClean="0"/>
              <a:t> et al. 2015; PMID: 25854118</a:t>
            </a:r>
            <a:r>
              <a:rPr lang="en-US" sz="3200" b="1" dirty="0" smtClean="0"/>
              <a:t/>
            </a:r>
            <a:br>
              <a:rPr lang="en-US" sz="3200" b="1" dirty="0" smtClean="0"/>
            </a:br>
            <a:endParaRPr lang="en-US" sz="3200" b="1" dirty="0"/>
          </a:p>
        </p:txBody>
      </p:sp>
      <p:sp>
        <p:nvSpPr>
          <p:cNvPr id="11" name="ZoneTexte 10"/>
          <p:cNvSpPr txBox="1"/>
          <p:nvPr/>
        </p:nvSpPr>
        <p:spPr>
          <a:xfrm>
            <a:off x="-48126" y="529981"/>
            <a:ext cx="9192125" cy="4893647"/>
          </a:xfrm>
          <a:prstGeom prst="rect">
            <a:avLst/>
          </a:prstGeom>
          <a:noFill/>
          <a:ln>
            <a:noFill/>
          </a:ln>
        </p:spPr>
        <p:txBody>
          <a:bodyPr wrap="square" rtlCol="0">
            <a:spAutoFit/>
          </a:bodyPr>
          <a:lstStyle/>
          <a:p>
            <a:r>
              <a:rPr lang="en-US" sz="2400" b="1" i="1" dirty="0" smtClean="0">
                <a:cs typeface="Arial" pitchFamily="34" charset="0"/>
              </a:rPr>
              <a:t>T</a:t>
            </a:r>
            <a:r>
              <a:rPr lang="en-GB" sz="2400" b="1" i="1" dirty="0" smtClean="0">
                <a:cs typeface="Arial" pitchFamily="34" charset="0"/>
              </a:rPr>
              <a:t>he unique value of domesticated animal species: </a:t>
            </a:r>
            <a:r>
              <a:rPr lang="en-GB" sz="2400" i="1" dirty="0" smtClean="0">
                <a:cs typeface="Arial" pitchFamily="34" charset="0"/>
              </a:rPr>
              <a:t>wealth of genetic and phenotypic diversity shaped by natural + artificial selection</a:t>
            </a:r>
            <a:endParaRPr lang="en-US" sz="2400" b="1" dirty="0" smtClean="0">
              <a:solidFill>
                <a:srgbClr val="C00000"/>
              </a:solidFill>
              <a:cs typeface="Arial" pitchFamily="34" charset="0"/>
            </a:endParaRPr>
          </a:p>
          <a:p>
            <a:endParaRPr lang="en-US" sz="2400" dirty="0" smtClean="0">
              <a:cs typeface="Arial" pitchFamily="34" charset="0"/>
            </a:endParaRPr>
          </a:p>
          <a:p>
            <a:r>
              <a:rPr lang="en-US" sz="2400" b="1" dirty="0" smtClean="0">
                <a:cs typeface="Arial" pitchFamily="34" charset="0"/>
              </a:rPr>
              <a:t>The FAANG project:</a:t>
            </a:r>
          </a:p>
          <a:p>
            <a:endParaRPr lang="en-US" sz="2400" dirty="0" smtClean="0">
              <a:cs typeface="Arial" pitchFamily="34" charset="0"/>
            </a:endParaRPr>
          </a:p>
          <a:p>
            <a:pPr marL="457200" indent="-457200">
              <a:buFont typeface="+mj-lt"/>
              <a:buAutoNum type="arabicPeriod"/>
            </a:pPr>
            <a:r>
              <a:rPr lang="en-US" sz="2400" b="1" dirty="0" smtClean="0">
                <a:cs typeface="Arial" pitchFamily="34" charset="0"/>
              </a:rPr>
              <a:t>Obtain a biological reference for main species (i.e. with sufficiently annotated genomes)</a:t>
            </a:r>
          </a:p>
          <a:p>
            <a:pPr marL="457200" indent="-457200">
              <a:buFont typeface="+mj-lt"/>
              <a:buAutoNum type="arabicPeriod"/>
            </a:pPr>
            <a:endParaRPr lang="en-US" sz="2400" b="1" dirty="0" smtClean="0">
              <a:cs typeface="Arial" pitchFamily="34" charset="0"/>
            </a:endParaRPr>
          </a:p>
          <a:p>
            <a:pPr marL="457200" indent="-457200">
              <a:buFont typeface="+mj-lt"/>
              <a:buAutoNum type="arabicPeriod"/>
            </a:pPr>
            <a:r>
              <a:rPr lang="en-US" sz="2400" b="1" dirty="0" smtClean="0">
                <a:cs typeface="Arial" pitchFamily="34" charset="0"/>
              </a:rPr>
              <a:t>Start genotype-to-phenotype studies: </a:t>
            </a:r>
          </a:p>
          <a:p>
            <a:pPr marL="457200" indent="-457200"/>
            <a:r>
              <a:rPr lang="en-US" sz="2400" dirty="0" smtClean="0">
                <a:cs typeface="Arial" pitchFamily="34" charset="0"/>
              </a:rPr>
              <a:t>	Different developmental stages and physiological/environmental conditions, …; </a:t>
            </a:r>
          </a:p>
          <a:p>
            <a:pPr marL="457200" indent="-457200"/>
            <a:r>
              <a:rPr lang="en-US" sz="2400" dirty="0" smtClean="0">
                <a:cs typeface="Arial" pitchFamily="34" charset="0"/>
              </a:rPr>
              <a:t>	Different breeds/ populations (involving industry);</a:t>
            </a:r>
          </a:p>
          <a:p>
            <a:pPr marL="914400" lvl="1" indent="-457200"/>
            <a:r>
              <a:rPr lang="en-US" sz="2400" dirty="0" smtClean="0">
                <a:cs typeface="Arial" pitchFamily="34" charset="0"/>
              </a:rPr>
              <a:t>+ Additional species…(new annotated genomes)</a:t>
            </a:r>
          </a:p>
        </p:txBody>
      </p:sp>
      <p:sp>
        <p:nvSpPr>
          <p:cNvPr id="10"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8"/>
          <p:cNvGrpSpPr/>
          <p:nvPr/>
        </p:nvGrpSpPr>
        <p:grpSpPr>
          <a:xfrm>
            <a:off x="64395" y="5605682"/>
            <a:ext cx="8823977" cy="624289"/>
            <a:chOff x="0" y="4974611"/>
            <a:chExt cx="8823977" cy="624289"/>
          </a:xfrm>
        </p:grpSpPr>
        <p:pic>
          <p:nvPicPr>
            <p:cNvPr id="12" name="Picture 2"/>
            <p:cNvPicPr>
              <a:picLocks noChangeAspect="1" noChangeArrowheads="1"/>
            </p:cNvPicPr>
            <p:nvPr/>
          </p:nvPicPr>
          <p:blipFill>
            <a:blip r:embed="rId3" cstate="print"/>
            <a:srcRect l="68298" t="62725" r="18367" b="25241"/>
            <a:stretch>
              <a:fillRect/>
            </a:stretch>
          </p:blipFill>
          <p:spPr bwMode="auto">
            <a:xfrm>
              <a:off x="6310648" y="5063813"/>
              <a:ext cx="914399" cy="51576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56756" t="35280" r="18367" b="51046"/>
            <a:stretch>
              <a:fillRect/>
            </a:stretch>
          </p:blipFill>
          <p:spPr bwMode="auto">
            <a:xfrm>
              <a:off x="4786164" y="4986817"/>
              <a:ext cx="1705845" cy="586047"/>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21258" t="49302" r="31460" b="37324"/>
            <a:stretch>
              <a:fillRect/>
            </a:stretch>
          </p:blipFill>
          <p:spPr bwMode="auto">
            <a:xfrm>
              <a:off x="0" y="5025732"/>
              <a:ext cx="3242151" cy="573168"/>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21258" t="35280" r="55313" b="50748"/>
            <a:stretch>
              <a:fillRect/>
            </a:stretch>
          </p:blipFill>
          <p:spPr bwMode="auto">
            <a:xfrm>
              <a:off x="3179630" y="4974611"/>
              <a:ext cx="1606534" cy="598809"/>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33179" t="62725" r="43503" b="25241"/>
            <a:stretch>
              <a:fillRect/>
            </a:stretch>
          </p:blipFill>
          <p:spPr bwMode="auto">
            <a:xfrm>
              <a:off x="7225047" y="5057652"/>
              <a:ext cx="1598930" cy="515768"/>
            </a:xfrm>
            <a:prstGeom prst="rect">
              <a:avLst/>
            </a:prstGeom>
            <a:noFill/>
            <a:ln w="9525">
              <a:noFill/>
              <a:miter lim="800000"/>
              <a:headEnd/>
              <a:tailEnd/>
            </a:ln>
          </p:spPr>
        </p:pic>
      </p:grpSp>
      <p:sp>
        <p:nvSpPr>
          <p:cNvPr id="4" name="Titre 3"/>
          <p:cNvSpPr>
            <a:spLocks noGrp="1"/>
          </p:cNvSpPr>
          <p:nvPr>
            <p:ph type="title"/>
          </p:nvPr>
        </p:nvSpPr>
        <p:spPr>
          <a:xfrm>
            <a:off x="-48125" y="-401595"/>
            <a:ext cx="9144000" cy="1378625"/>
          </a:xfrm>
        </p:spPr>
        <p:txBody>
          <a:bodyPr>
            <a:noAutofit/>
          </a:bodyPr>
          <a:lstStyle/>
          <a:p>
            <a:r>
              <a:rPr lang="fr-FR" sz="2800" b="1" dirty="0" smtClean="0"/>
              <a:t/>
            </a:r>
            <a:br>
              <a:rPr lang="fr-FR" sz="2800" b="1" dirty="0" smtClean="0"/>
            </a:br>
            <a:r>
              <a:rPr lang="en-GB" sz="2800" b="1" i="1" dirty="0" smtClean="0">
                <a:solidFill>
                  <a:srgbClr val="C00000"/>
                </a:solidFill>
                <a:latin typeface="Calibri" pitchFamily="34" charset="0"/>
                <a:cs typeface="Arial" pitchFamily="34" charset="0"/>
              </a:rPr>
              <a:t/>
            </a:r>
            <a:br>
              <a:rPr lang="en-GB" sz="2800" b="1" i="1" dirty="0" smtClean="0">
                <a:solidFill>
                  <a:srgbClr val="C00000"/>
                </a:solidFill>
                <a:latin typeface="Calibri" pitchFamily="34" charset="0"/>
                <a:cs typeface="Arial" pitchFamily="34" charset="0"/>
              </a:rPr>
            </a:br>
            <a:r>
              <a:rPr lang="en-US" sz="2800" b="1" dirty="0" smtClean="0">
                <a:solidFill>
                  <a:srgbClr val="C00000"/>
                </a:solidFill>
                <a:latin typeface="Calibri" pitchFamily="34" charset="0"/>
                <a:cs typeface="Arial" pitchFamily="34" charset="0"/>
              </a:rPr>
              <a:t>Biological targets and assays for ‘data creation’</a:t>
            </a:r>
            <a:br>
              <a:rPr lang="en-US" sz="2800" b="1" dirty="0" smtClean="0">
                <a:solidFill>
                  <a:srgbClr val="C00000"/>
                </a:solidFill>
                <a:latin typeface="Calibri" pitchFamily="34" charset="0"/>
                <a:cs typeface="Arial" pitchFamily="34" charset="0"/>
              </a:rPr>
            </a:br>
            <a:r>
              <a:rPr lang="fr-FR" sz="2800" b="1" dirty="0" smtClean="0"/>
              <a:t> </a:t>
            </a:r>
            <a:r>
              <a:rPr lang="en-US" sz="1400" b="1" dirty="0" err="1" smtClean="0">
                <a:solidFill>
                  <a:srgbClr val="C00000"/>
                </a:solidFill>
              </a:rPr>
              <a:t>Andersson</a:t>
            </a:r>
            <a:r>
              <a:rPr lang="en-US" sz="1400" b="1" dirty="0" smtClean="0">
                <a:solidFill>
                  <a:srgbClr val="C00000"/>
                </a:solidFill>
              </a:rPr>
              <a:t> et al. 2015; PMID: 25854118</a:t>
            </a:r>
            <a:r>
              <a:rPr lang="en-US" sz="2800" b="1" dirty="0" smtClean="0"/>
              <a:t/>
            </a:r>
            <a:br>
              <a:rPr lang="en-US" sz="2800" b="1" dirty="0" smtClean="0"/>
            </a:br>
            <a:endParaRPr lang="en-US" sz="2800" b="1" dirty="0"/>
          </a:p>
        </p:txBody>
      </p:sp>
      <p:sp>
        <p:nvSpPr>
          <p:cNvPr id="11" name="ZoneTexte 10"/>
          <p:cNvSpPr txBox="1"/>
          <p:nvPr/>
        </p:nvSpPr>
        <p:spPr>
          <a:xfrm>
            <a:off x="-48125" y="795075"/>
            <a:ext cx="9192125" cy="5293757"/>
          </a:xfrm>
          <a:prstGeom prst="rect">
            <a:avLst/>
          </a:prstGeom>
          <a:noFill/>
          <a:ln>
            <a:noFill/>
          </a:ln>
        </p:spPr>
        <p:txBody>
          <a:bodyPr wrap="square" rtlCol="0">
            <a:spAutoFit/>
          </a:bodyPr>
          <a:lstStyle/>
          <a:p>
            <a:pPr>
              <a:buClr>
                <a:srgbClr val="C00000"/>
              </a:buClr>
              <a:buFont typeface="Wingdings" pitchFamily="2" charset="2"/>
              <a:buChar char="v"/>
            </a:pPr>
            <a:r>
              <a:rPr lang="en-US" sz="2600" dirty="0" smtClean="0">
                <a:latin typeface="Calibri" pitchFamily="34" charset="0"/>
                <a:cs typeface="Arial" pitchFamily="34" charset="0"/>
              </a:rPr>
              <a:t>Members committed* to </a:t>
            </a:r>
            <a:r>
              <a:rPr lang="en-US" sz="2600" b="1" dirty="0" smtClean="0">
                <a:latin typeface="Calibri" pitchFamily="34" charset="0"/>
                <a:cs typeface="Arial" pitchFamily="34" charset="0"/>
              </a:rPr>
              <a:t>collecting, storing and sharing samples for first </a:t>
            </a:r>
            <a:r>
              <a:rPr lang="en-US" sz="2600" b="1" dirty="0" smtClean="0">
                <a:latin typeface="Calibri" pitchFamily="34" charset="0"/>
                <a:cs typeface="Arial" pitchFamily="34" charset="0"/>
              </a:rPr>
              <a:t>data</a:t>
            </a:r>
            <a:endParaRPr lang="en-US" sz="2600" b="1" dirty="0" smtClean="0">
              <a:latin typeface="Calibri" pitchFamily="34" charset="0"/>
              <a:cs typeface="Arial" pitchFamily="34" charset="0"/>
            </a:endParaRPr>
          </a:p>
          <a:p>
            <a:pPr>
              <a:buClr>
                <a:srgbClr val="C00000"/>
              </a:buClr>
              <a:buFont typeface="Wingdings" pitchFamily="2" charset="2"/>
              <a:buChar char="v"/>
            </a:pPr>
            <a:endParaRPr lang="en-US" sz="2600" b="1" dirty="0" smtClean="0">
              <a:latin typeface="Calibri" pitchFamily="34" charset="0"/>
              <a:cs typeface="Arial" pitchFamily="34" charset="0"/>
            </a:endParaRPr>
          </a:p>
          <a:p>
            <a:pPr>
              <a:buClr>
                <a:srgbClr val="C00000"/>
              </a:buClr>
              <a:buFont typeface="Wingdings" pitchFamily="2" charset="2"/>
              <a:buChar char="v"/>
            </a:pPr>
            <a:r>
              <a:rPr lang="en-US" sz="2600" b="1" dirty="0" smtClean="0">
                <a:latin typeface="Calibri" pitchFamily="34" charset="0"/>
                <a:cs typeface="Arial" pitchFamily="34" charset="0"/>
              </a:rPr>
              <a:t> </a:t>
            </a:r>
            <a:r>
              <a:rPr lang="en-US" sz="2600" b="1" dirty="0" smtClean="0">
                <a:latin typeface="Calibri" pitchFamily="34" charset="0"/>
                <a:cs typeface="Arial" pitchFamily="34" charset="0"/>
              </a:rPr>
              <a:t>Single developmental stage </a:t>
            </a:r>
            <a:r>
              <a:rPr lang="en-US" sz="2600" dirty="0" smtClean="0">
                <a:latin typeface="Calibri" pitchFamily="34" charset="0"/>
                <a:cs typeface="Arial" pitchFamily="34" charset="0"/>
              </a:rPr>
              <a:t>(‘adult’)</a:t>
            </a:r>
          </a:p>
          <a:p>
            <a:pPr>
              <a:buClr>
                <a:srgbClr val="C00000"/>
              </a:buClr>
              <a:buFont typeface="Wingdings" pitchFamily="2" charset="2"/>
              <a:buChar char="v"/>
            </a:pPr>
            <a:endParaRPr lang="en-US" sz="2600" b="1" dirty="0" smtClean="0">
              <a:latin typeface="Calibri" pitchFamily="34" charset="0"/>
              <a:cs typeface="Arial" pitchFamily="34" charset="0"/>
            </a:endParaRPr>
          </a:p>
          <a:p>
            <a:pPr>
              <a:buClr>
                <a:srgbClr val="C00000"/>
              </a:buClr>
              <a:buFont typeface="Wingdings" pitchFamily="2" charset="2"/>
              <a:buChar char="v"/>
            </a:pPr>
            <a:r>
              <a:rPr lang="en-US" sz="2600" dirty="0" smtClean="0">
                <a:latin typeface="Calibri" pitchFamily="34" charset="0"/>
                <a:cs typeface="Arial" pitchFamily="34" charset="0"/>
              </a:rPr>
              <a:t> </a:t>
            </a:r>
            <a:r>
              <a:rPr lang="en-US" sz="2600" b="1" dirty="0" smtClean="0">
                <a:latin typeface="Calibri" pitchFamily="34" charset="0"/>
                <a:cs typeface="Arial" pitchFamily="34" charset="0"/>
              </a:rPr>
              <a:t>Minimize</a:t>
            </a:r>
            <a:r>
              <a:rPr lang="en-US" sz="2600" dirty="0" smtClean="0">
                <a:latin typeface="Calibri" pitchFamily="34" charset="0"/>
                <a:cs typeface="Arial" pitchFamily="34" charset="0"/>
              </a:rPr>
              <a:t> </a:t>
            </a:r>
            <a:r>
              <a:rPr lang="en-US" sz="2600" b="1" dirty="0" smtClean="0">
                <a:latin typeface="Calibri" pitchFamily="34" charset="0"/>
                <a:cs typeface="Arial" pitchFamily="34" charset="0"/>
              </a:rPr>
              <a:t>genetic diversity </a:t>
            </a:r>
            <a:r>
              <a:rPr lang="en-US" sz="2600" dirty="0" smtClean="0">
                <a:latin typeface="Calibri" pitchFamily="34" charset="0"/>
                <a:cs typeface="Arial" pitchFamily="34" charset="0"/>
              </a:rPr>
              <a:t>within species</a:t>
            </a:r>
          </a:p>
          <a:p>
            <a:pPr>
              <a:buClr>
                <a:srgbClr val="C00000"/>
              </a:buClr>
              <a:buFont typeface="Wingdings" pitchFamily="2" charset="2"/>
              <a:buChar char="v"/>
            </a:pPr>
            <a:endParaRPr lang="en-US" sz="2600" dirty="0" smtClean="0">
              <a:latin typeface="Calibri" pitchFamily="34" charset="0"/>
              <a:cs typeface="Arial" pitchFamily="34" charset="0"/>
            </a:endParaRPr>
          </a:p>
          <a:p>
            <a:pPr>
              <a:buClr>
                <a:srgbClr val="C00000"/>
              </a:buClr>
              <a:buFont typeface="Wingdings" pitchFamily="2" charset="2"/>
              <a:buChar char="v"/>
            </a:pPr>
            <a:r>
              <a:rPr lang="en-US" sz="2600" dirty="0" smtClean="0">
                <a:latin typeface="Calibri" pitchFamily="34" charset="0"/>
                <a:cs typeface="Arial" pitchFamily="34" charset="0"/>
              </a:rPr>
              <a:t> </a:t>
            </a:r>
            <a:r>
              <a:rPr lang="en-US" sz="2600" dirty="0" smtClean="0">
                <a:latin typeface="Calibri" pitchFamily="34" charset="0"/>
                <a:cs typeface="Arial" pitchFamily="34" charset="0"/>
              </a:rPr>
              <a:t>Focus on </a:t>
            </a:r>
            <a:r>
              <a:rPr lang="en-US" sz="2600" b="1" dirty="0" smtClean="0">
                <a:latin typeface="Calibri" pitchFamily="34" charset="0"/>
                <a:cs typeface="Arial" pitchFamily="34" charset="0"/>
              </a:rPr>
              <a:t>tissues/primary </a:t>
            </a:r>
            <a:r>
              <a:rPr lang="en-US" sz="2600" b="1" dirty="0" smtClean="0">
                <a:latin typeface="Calibri" pitchFamily="34" charset="0"/>
                <a:cs typeface="Arial" pitchFamily="34" charset="0"/>
              </a:rPr>
              <a:t>cells</a:t>
            </a:r>
          </a:p>
          <a:p>
            <a:pPr>
              <a:buClr>
                <a:srgbClr val="C00000"/>
              </a:buClr>
              <a:buFont typeface="Wingdings" pitchFamily="2" charset="2"/>
              <a:buChar char="v"/>
            </a:pPr>
            <a:endParaRPr lang="en-US" sz="2600" b="1" dirty="0" smtClean="0">
              <a:latin typeface="Calibri" pitchFamily="34" charset="0"/>
              <a:cs typeface="Arial" pitchFamily="34" charset="0"/>
            </a:endParaRPr>
          </a:p>
          <a:p>
            <a:pPr>
              <a:buClr>
                <a:srgbClr val="C00000"/>
              </a:buClr>
              <a:buFont typeface="Wingdings" pitchFamily="2" charset="2"/>
              <a:buChar char="v"/>
            </a:pPr>
            <a:r>
              <a:rPr lang="en-US" sz="2600" dirty="0" smtClean="0">
                <a:latin typeface="Calibri" pitchFamily="34" charset="0"/>
                <a:cs typeface="Arial" pitchFamily="34" charset="0"/>
              </a:rPr>
              <a:t> Use </a:t>
            </a:r>
            <a:r>
              <a:rPr lang="en-US" sz="2600" b="1" dirty="0" smtClean="0">
                <a:latin typeface="Calibri" pitchFamily="34" charset="0"/>
                <a:cs typeface="Arial" pitchFamily="34" charset="0"/>
              </a:rPr>
              <a:t>well-established </a:t>
            </a:r>
            <a:r>
              <a:rPr lang="en-US" sz="2600" b="1" dirty="0" smtClean="0">
                <a:latin typeface="Calibri" pitchFamily="34" charset="0"/>
                <a:cs typeface="Arial" pitchFamily="34" charset="0"/>
              </a:rPr>
              <a:t>assays </a:t>
            </a:r>
            <a:r>
              <a:rPr lang="en-US" sz="2600" b="1" i="1" dirty="0" smtClean="0">
                <a:solidFill>
                  <a:srgbClr val="C00000"/>
                </a:solidFill>
                <a:latin typeface="Calibri" pitchFamily="34" charset="0"/>
                <a:cs typeface="Arial" pitchFamily="34" charset="0"/>
              </a:rPr>
              <a:t>(white paper- Box 1)</a:t>
            </a:r>
          </a:p>
          <a:p>
            <a:endParaRPr lang="en-US" sz="2600" dirty="0" smtClean="0"/>
          </a:p>
          <a:p>
            <a:r>
              <a:rPr lang="en-US" sz="2600" dirty="0" smtClean="0"/>
              <a:t>*see </a:t>
            </a:r>
            <a:r>
              <a:rPr lang="en-US" sz="2600" i="1" dirty="0" smtClean="0"/>
              <a:t>FAANG Consortium policies</a:t>
            </a:r>
          </a:p>
          <a:p>
            <a:endParaRPr lang="en-US" sz="2600" b="1" i="1" dirty="0" smtClean="0">
              <a:solidFill>
                <a:srgbClr val="C00000"/>
              </a:solidFill>
              <a:latin typeface="Calibri" pitchFamily="34" charset="0"/>
              <a:cs typeface="Arial" pitchFamily="34" charset="0"/>
            </a:endParaRPr>
          </a:p>
        </p:txBody>
      </p:sp>
      <p:sp>
        <p:nvSpPr>
          <p:cNvPr id="10"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80" y="144379"/>
            <a:ext cx="8229600" cy="1143000"/>
          </a:xfrm>
        </p:spPr>
        <p:txBody>
          <a:bodyPr>
            <a:noAutofit/>
          </a:bodyPr>
          <a:lstStyle/>
          <a:p>
            <a:r>
              <a:rPr lang="fr-FR" sz="3200" b="1" dirty="0" smtClean="0">
                <a:solidFill>
                  <a:srgbClr val="C00000"/>
                </a:solidFill>
              </a:rPr>
              <a:t>The </a:t>
            </a:r>
            <a:r>
              <a:rPr lang="fr-FR" sz="3200" b="1" dirty="0" err="1" smtClean="0">
                <a:solidFill>
                  <a:srgbClr val="C00000"/>
                </a:solidFill>
              </a:rPr>
              <a:t>Animals</a:t>
            </a:r>
            <a:r>
              <a:rPr lang="fr-FR" sz="3200" b="1" dirty="0" smtClean="0">
                <a:solidFill>
                  <a:srgbClr val="C00000"/>
                </a:solidFill>
              </a:rPr>
              <a:t>/</a:t>
            </a:r>
            <a:r>
              <a:rPr lang="fr-FR" sz="3200" b="1" dirty="0" err="1" smtClean="0">
                <a:solidFill>
                  <a:srgbClr val="C00000"/>
                </a:solidFill>
              </a:rPr>
              <a:t>Samples</a:t>
            </a:r>
            <a:r>
              <a:rPr lang="fr-FR" sz="3200" b="1" dirty="0" smtClean="0">
                <a:solidFill>
                  <a:srgbClr val="C00000"/>
                </a:solidFill>
              </a:rPr>
              <a:t>/</a:t>
            </a:r>
            <a:r>
              <a:rPr lang="fr-FR" sz="3200" b="1" dirty="0" err="1" smtClean="0">
                <a:solidFill>
                  <a:srgbClr val="C00000"/>
                </a:solidFill>
              </a:rPr>
              <a:t>Assays</a:t>
            </a:r>
            <a:r>
              <a:rPr lang="fr-FR" sz="3200" b="1" dirty="0" smtClean="0">
                <a:solidFill>
                  <a:srgbClr val="C00000"/>
                </a:solidFill>
              </a:rPr>
              <a:t> (ASA) </a:t>
            </a:r>
            <a:r>
              <a:rPr lang="fr-FR" sz="3200" b="1" dirty="0" err="1" smtClean="0">
                <a:solidFill>
                  <a:srgbClr val="C00000"/>
                </a:solidFill>
              </a:rPr>
              <a:t>Committee</a:t>
            </a:r>
            <a:endParaRPr lang="fr-FR" sz="3200" b="1" dirty="0">
              <a:solidFill>
                <a:srgbClr val="C00000"/>
              </a:solidFill>
            </a:endParaRPr>
          </a:p>
        </p:txBody>
      </p:sp>
      <p:grpSp>
        <p:nvGrpSpPr>
          <p:cNvPr id="6" name="Group 3"/>
          <p:cNvGrpSpPr>
            <a:grpSpLocks/>
          </p:cNvGrpSpPr>
          <p:nvPr/>
        </p:nvGrpSpPr>
        <p:grpSpPr bwMode="auto">
          <a:xfrm>
            <a:off x="8088935" y="54563"/>
            <a:ext cx="1033332" cy="1080327"/>
            <a:chOff x="669595" y="6695016"/>
            <a:chExt cx="6822336" cy="5754870"/>
          </a:xfrm>
        </p:grpSpPr>
        <p:sp>
          <p:nvSpPr>
            <p:cNvPr id="7" name="Oval 13"/>
            <p:cNvSpPr/>
            <p:nvPr/>
          </p:nvSpPr>
          <p:spPr>
            <a:xfrm rot="19794335">
              <a:off x="3955560" y="6806224"/>
              <a:ext cx="3536371" cy="2624444"/>
            </a:xfrm>
            <a:prstGeom prst="ellipse">
              <a:avLst/>
            </a:prstGeom>
            <a:gradFill flip="none" rotWithShape="1">
              <a:gsLst>
                <a:gs pos="16000">
                  <a:srgbClr val="D20000"/>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19734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8" name="Oval 14"/>
            <p:cNvSpPr/>
            <p:nvPr/>
          </p:nvSpPr>
          <p:spPr>
            <a:xfrm rot="2325215">
              <a:off x="804902" y="6695016"/>
              <a:ext cx="3536371" cy="2779127"/>
            </a:xfrm>
            <a:prstGeom prst="ellipse">
              <a:avLst/>
            </a:prstGeom>
            <a:gradFill flip="none" rotWithShape="1">
              <a:gsLst>
                <a:gs pos="37000">
                  <a:srgbClr val="D20000">
                    <a:alpha val="85000"/>
                  </a:srgbClr>
                </a:gs>
                <a:gs pos="100000">
                  <a:srgbClr val="FFFFFF"/>
                </a:gs>
              </a:gsLst>
              <a:path path="circle">
                <a:fillToRect l="50000" t="50000" r="50000" b="50000"/>
              </a:path>
              <a:tileRect/>
            </a:gra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340000"/>
                </a:camera>
                <a:lightRig rig="threePt" dir="t"/>
              </a:scene3d>
            </a:bodyPr>
            <a:lstStyle/>
            <a:p>
              <a:pPr algn="ctr" defTabSz="2142302" fontAlgn="auto">
                <a:spcBef>
                  <a:spcPts val="0"/>
                </a:spcBef>
                <a:spcAft>
                  <a:spcPts val="0"/>
                </a:spcAft>
                <a:defRPr/>
              </a:pPr>
              <a:r>
                <a:rPr lang="en-US" sz="900" b="1" dirty="0" smtClean="0">
                  <a:effectLst>
                    <a:outerShdw blurRad="50800" dist="38100" dir="2700000" algn="tl" rotWithShape="0">
                      <a:srgbClr val="000000">
                        <a:alpha val="43000"/>
                      </a:srgbClr>
                    </a:outerShdw>
                  </a:effectLst>
                </a:rPr>
                <a:t>ASA</a:t>
              </a:r>
              <a:endParaRPr lang="en-US" sz="900" b="1" dirty="0">
                <a:effectLst>
                  <a:outerShdw blurRad="50800" dist="38100" dir="2700000" algn="tl" rotWithShape="0">
                    <a:srgbClr val="000000">
                      <a:alpha val="43000"/>
                    </a:srgbClr>
                  </a:outerShdw>
                </a:effectLst>
              </a:endParaRPr>
            </a:p>
          </p:txBody>
        </p:sp>
        <p:sp>
          <p:nvSpPr>
            <p:cNvPr id="9" name="Oval 15"/>
            <p:cNvSpPr/>
            <p:nvPr/>
          </p:nvSpPr>
          <p:spPr>
            <a:xfrm rot="20036589">
              <a:off x="669595" y="9635022"/>
              <a:ext cx="3536371" cy="2814864"/>
            </a:xfrm>
            <a:prstGeom prst="ellipse">
              <a:avLst/>
            </a:prstGeom>
            <a:gradFill flip="none" rotWithShape="1">
              <a:gsLst>
                <a:gs pos="16000">
                  <a:srgbClr val="D20000"/>
                </a:gs>
                <a:gs pos="100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004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0" name="Oval 16"/>
            <p:cNvSpPr/>
            <p:nvPr/>
          </p:nvSpPr>
          <p:spPr>
            <a:xfrm rot="2408585">
              <a:off x="3860554" y="9504653"/>
              <a:ext cx="3536372" cy="2888652"/>
            </a:xfrm>
            <a:prstGeom prst="ellipse">
              <a:avLst/>
            </a:prstGeom>
            <a:gradFill flip="none" rotWithShape="1">
              <a:gsLst>
                <a:gs pos="37000">
                  <a:srgbClr val="D20000">
                    <a:alpha val="85000"/>
                  </a:srgbClr>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46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1" name="Oval 17"/>
            <p:cNvSpPr/>
            <p:nvPr/>
          </p:nvSpPr>
          <p:spPr>
            <a:xfrm>
              <a:off x="2544110" y="8352809"/>
              <a:ext cx="3010858" cy="2539019"/>
            </a:xfrm>
            <a:prstGeom prst="ellipse">
              <a:avLst/>
            </a:prstGeom>
            <a:gradFill flip="none" rotWithShape="1">
              <a:gsLst>
                <a:gs pos="13000">
                  <a:srgbClr val="3BA6DE"/>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42302" fontAlgn="auto">
                <a:spcBef>
                  <a:spcPts val="0"/>
                </a:spcBef>
                <a:spcAft>
                  <a:spcPts val="0"/>
                </a:spcAft>
                <a:defRPr/>
              </a:pPr>
              <a:endParaRPr lang="en-US" sz="800" b="1" dirty="0">
                <a:effectLst>
                  <a:outerShdw blurRad="50800" dist="38100" dir="2700000" algn="tl" rotWithShape="0">
                    <a:srgbClr val="000000">
                      <a:alpha val="43000"/>
                    </a:srgbClr>
                  </a:outerShdw>
                </a:effectLst>
              </a:endParaRPr>
            </a:p>
          </p:txBody>
        </p:sp>
      </p:grpSp>
      <p:sp>
        <p:nvSpPr>
          <p:cNvPr id="3" name="Espace réservé du contenu 2"/>
          <p:cNvSpPr>
            <a:spLocks noGrp="1"/>
          </p:cNvSpPr>
          <p:nvPr>
            <p:ph idx="1"/>
          </p:nvPr>
        </p:nvSpPr>
        <p:spPr>
          <a:xfrm>
            <a:off x="1" y="1211737"/>
            <a:ext cx="9142748" cy="4840672"/>
          </a:xfrm>
        </p:spPr>
        <p:txBody>
          <a:bodyPr>
            <a:normAutofit fontScale="85000" lnSpcReduction="10000"/>
          </a:bodyPr>
          <a:lstStyle/>
          <a:p>
            <a:pPr>
              <a:buNone/>
            </a:pPr>
            <a:r>
              <a:rPr lang="fr-FR" b="1" dirty="0" err="1" smtClean="0"/>
              <a:t>Aims</a:t>
            </a:r>
            <a:r>
              <a:rPr lang="fr-FR" b="1" dirty="0" smtClean="0"/>
              <a:t>:</a:t>
            </a:r>
          </a:p>
          <a:p>
            <a:pPr>
              <a:buFontTx/>
              <a:buChar char="-"/>
            </a:pPr>
            <a:r>
              <a:rPr lang="en-US" b="1" dirty="0" smtClean="0"/>
              <a:t>Propose, develop and </a:t>
            </a:r>
            <a:r>
              <a:rPr lang="en-US" b="1" u="sng" dirty="0" smtClean="0"/>
              <a:t>standardize</a:t>
            </a:r>
            <a:r>
              <a:rPr lang="en-US" b="1" dirty="0" smtClean="0"/>
              <a:t> </a:t>
            </a:r>
            <a:r>
              <a:rPr lang="en-US" dirty="0" smtClean="0"/>
              <a:t>animal/tissue collection protocols, storage practices, and assay protocols for the FAANG community (‘pilot projects’).</a:t>
            </a:r>
          </a:p>
          <a:p>
            <a:pPr>
              <a:buFontTx/>
              <a:buChar char="-"/>
            </a:pPr>
            <a:endParaRPr lang="en-US" dirty="0" smtClean="0"/>
          </a:p>
          <a:p>
            <a:pPr>
              <a:buFontTx/>
              <a:buChar char="-"/>
            </a:pPr>
            <a:r>
              <a:rPr lang="en-US" b="1" dirty="0" smtClean="0"/>
              <a:t>Foster collaborations, avoid redundancies and enhance synergies</a:t>
            </a:r>
          </a:p>
          <a:p>
            <a:endParaRPr lang="fr-FR" dirty="0" smtClean="0"/>
          </a:p>
          <a:p>
            <a:r>
              <a:rPr lang="fr-FR" u="sng" dirty="0" smtClean="0"/>
              <a:t>faang-samples@animalgenome.org </a:t>
            </a:r>
            <a:r>
              <a:rPr lang="fr-FR" b="1" dirty="0" smtClean="0"/>
              <a:t>(</a:t>
            </a:r>
            <a:r>
              <a:rPr lang="fr-FR" b="1" dirty="0" err="1" smtClean="0"/>
              <a:t>presently</a:t>
            </a:r>
            <a:r>
              <a:rPr lang="fr-FR" b="1" dirty="0" smtClean="0"/>
              <a:t>: 52 </a:t>
            </a:r>
            <a:r>
              <a:rPr lang="fr-FR" b="1" dirty="0" err="1" smtClean="0"/>
              <a:t>members</a:t>
            </a:r>
            <a:r>
              <a:rPr lang="fr-FR" b="1" dirty="0" smtClean="0"/>
              <a:t>)</a:t>
            </a:r>
          </a:p>
          <a:p>
            <a:pPr marL="0" indent="0">
              <a:buNone/>
            </a:pPr>
            <a:endParaRPr lang="fr-FR" b="1" dirty="0" smtClean="0"/>
          </a:p>
          <a:p>
            <a:pPr marL="0" indent="0">
              <a:buNone/>
            </a:pPr>
            <a:r>
              <a:rPr lang="fr-FR" b="1" dirty="0" smtClean="0"/>
              <a:t>		</a:t>
            </a:r>
          </a:p>
        </p:txBody>
      </p:sp>
      <p:sp>
        <p:nvSpPr>
          <p:cNvPr id="12"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
        <p:nvSpPr>
          <p:cNvPr id="13" name="ZoneTexte 12"/>
          <p:cNvSpPr txBox="1"/>
          <p:nvPr/>
        </p:nvSpPr>
        <p:spPr>
          <a:xfrm>
            <a:off x="2261791" y="5464098"/>
            <a:ext cx="3436481" cy="400110"/>
          </a:xfrm>
          <a:prstGeom prst="rect">
            <a:avLst/>
          </a:prstGeom>
          <a:noFill/>
        </p:spPr>
        <p:txBody>
          <a:bodyPr wrap="square" rtlCol="0">
            <a:spAutoFit/>
          </a:bodyPr>
          <a:lstStyle/>
          <a:p>
            <a:pPr algn="ctr"/>
            <a:r>
              <a:rPr lang="fr-FR" sz="2000" b="1" dirty="0" smtClean="0">
                <a:solidFill>
                  <a:srgbClr val="C00000"/>
                </a:solidFill>
              </a:rPr>
              <a:t>FAANG Poster # 4</a:t>
            </a:r>
            <a:endParaRPr lang="fr-FR" sz="2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2743" y="-210516"/>
            <a:ext cx="8229600" cy="1143000"/>
          </a:xfrm>
        </p:spPr>
        <p:txBody>
          <a:bodyPr>
            <a:normAutofit/>
          </a:bodyPr>
          <a:lstStyle/>
          <a:p>
            <a:r>
              <a:rPr lang="fr-FR" sz="3600" b="1" dirty="0" err="1" smtClean="0">
                <a:solidFill>
                  <a:srgbClr val="C00000"/>
                </a:solidFill>
              </a:rPr>
              <a:t>Current</a:t>
            </a:r>
            <a:r>
              <a:rPr lang="fr-FR" sz="3600" b="1" dirty="0" smtClean="0">
                <a:solidFill>
                  <a:srgbClr val="C00000"/>
                </a:solidFill>
              </a:rPr>
              <a:t> </a:t>
            </a:r>
            <a:r>
              <a:rPr lang="fr-FR" sz="3600" b="1" dirty="0" err="1" smtClean="0">
                <a:solidFill>
                  <a:srgbClr val="C00000"/>
                </a:solidFill>
              </a:rPr>
              <a:t>progress</a:t>
            </a:r>
            <a:endParaRPr lang="fr-FR" sz="3600" b="1" dirty="0">
              <a:solidFill>
                <a:srgbClr val="C00000"/>
              </a:solidFill>
            </a:endParaRPr>
          </a:p>
        </p:txBody>
      </p:sp>
      <p:sp>
        <p:nvSpPr>
          <p:cNvPr id="3" name="Espace réservé du contenu 2"/>
          <p:cNvSpPr>
            <a:spLocks noGrp="1"/>
          </p:cNvSpPr>
          <p:nvPr>
            <p:ph idx="1"/>
          </p:nvPr>
        </p:nvSpPr>
        <p:spPr>
          <a:xfrm>
            <a:off x="298662" y="686489"/>
            <a:ext cx="8229600" cy="422163"/>
          </a:xfrm>
        </p:spPr>
        <p:txBody>
          <a:bodyPr>
            <a:noAutofit/>
          </a:bodyPr>
          <a:lstStyle/>
          <a:p>
            <a:pPr marL="0" indent="0">
              <a:buClr>
                <a:srgbClr val="C00000"/>
              </a:buClr>
              <a:buFont typeface="Wingdings" pitchFamily="2" charset="2"/>
              <a:buChar char="v"/>
            </a:pPr>
            <a:r>
              <a:rPr lang="fr-FR" sz="2500" b="1" dirty="0" smtClean="0"/>
              <a:t> </a:t>
            </a:r>
            <a:r>
              <a:rPr lang="fr-FR" sz="2500" b="1" dirty="0" err="1" smtClean="0"/>
              <a:t>Samples</a:t>
            </a:r>
            <a:r>
              <a:rPr lang="fr-FR" sz="2500" b="1" dirty="0" smtClean="0"/>
              <a:t> </a:t>
            </a:r>
            <a:r>
              <a:rPr lang="fr-FR" sz="2500" b="1" dirty="0" err="1" smtClean="0"/>
              <a:t>from</a:t>
            </a:r>
            <a:r>
              <a:rPr lang="fr-FR" sz="2500" b="1" dirty="0" smtClean="0"/>
              <a:t> 6 </a:t>
            </a:r>
            <a:r>
              <a:rPr lang="fr-FR" sz="2500" b="1" dirty="0" err="1" smtClean="0"/>
              <a:t>species</a:t>
            </a:r>
            <a:r>
              <a:rPr lang="fr-FR" sz="2500" b="1" dirty="0" smtClean="0"/>
              <a:t> </a:t>
            </a:r>
            <a:r>
              <a:rPr lang="fr-FR" sz="2500" b="1" dirty="0" err="1" smtClean="0"/>
              <a:t>collected</a:t>
            </a:r>
            <a:r>
              <a:rPr lang="fr-FR" sz="2500" b="1" dirty="0" smtClean="0"/>
              <a:t>/</a:t>
            </a:r>
            <a:r>
              <a:rPr lang="fr-FR" sz="2500" b="1" dirty="0" err="1" smtClean="0"/>
              <a:t>being</a:t>
            </a:r>
            <a:r>
              <a:rPr lang="fr-FR" sz="2500" b="1" dirty="0" smtClean="0"/>
              <a:t> </a:t>
            </a:r>
            <a:r>
              <a:rPr lang="fr-FR" sz="2500" b="1" dirty="0" err="1" smtClean="0"/>
              <a:t>collected</a:t>
            </a:r>
            <a:r>
              <a:rPr lang="fr-FR" sz="2500" b="1" dirty="0" smtClean="0"/>
              <a:t>:</a:t>
            </a:r>
            <a:endParaRPr lang="fr-FR" sz="2500" dirty="0"/>
          </a:p>
        </p:txBody>
      </p:sp>
      <p:grpSp>
        <p:nvGrpSpPr>
          <p:cNvPr id="4" name="Groupe 3"/>
          <p:cNvGrpSpPr/>
          <p:nvPr/>
        </p:nvGrpSpPr>
        <p:grpSpPr>
          <a:xfrm>
            <a:off x="691869" y="1060425"/>
            <a:ext cx="6940456" cy="1013607"/>
            <a:chOff x="3359283" y="4031396"/>
            <a:chExt cx="4768459" cy="618522"/>
          </a:xfrm>
        </p:grpSpPr>
        <p:pic>
          <p:nvPicPr>
            <p:cNvPr id="5" name="Picture 2"/>
            <p:cNvPicPr>
              <a:picLocks noChangeAspect="1" noChangeArrowheads="1"/>
            </p:cNvPicPr>
            <p:nvPr/>
          </p:nvPicPr>
          <p:blipFill>
            <a:blip r:embed="rId2" cstate="print"/>
            <a:srcRect l="45330" t="49302" r="31460" b="37932"/>
            <a:stretch>
              <a:fillRect/>
            </a:stretch>
          </p:blipFill>
          <p:spPr bwMode="auto">
            <a:xfrm>
              <a:off x="3359283" y="4102786"/>
              <a:ext cx="1591509" cy="547132"/>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68298" t="62725" r="20915" b="25398"/>
            <a:stretch>
              <a:fillRect/>
            </a:stretch>
          </p:blipFill>
          <p:spPr bwMode="auto">
            <a:xfrm>
              <a:off x="6465824" y="4108392"/>
              <a:ext cx="739648" cy="50905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68351" t="35280" r="18367" b="51046"/>
            <a:stretch>
              <a:fillRect/>
            </a:stretch>
          </p:blipFill>
          <p:spPr bwMode="auto">
            <a:xfrm>
              <a:off x="5736395" y="4031396"/>
              <a:ext cx="910790" cy="586047"/>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32241" t="35280" r="55313" b="50761"/>
            <a:stretch>
              <a:fillRect/>
            </a:stretch>
          </p:blipFill>
          <p:spPr bwMode="auto">
            <a:xfrm>
              <a:off x="4912155" y="4044948"/>
              <a:ext cx="853441" cy="598253"/>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33179" t="62725" r="55920" b="25254"/>
            <a:stretch>
              <a:fillRect/>
            </a:stretch>
          </p:blipFill>
          <p:spPr bwMode="auto">
            <a:xfrm>
              <a:off x="7380223" y="4102231"/>
              <a:ext cx="747519" cy="515212"/>
            </a:xfrm>
            <a:prstGeom prst="rect">
              <a:avLst/>
            </a:prstGeom>
            <a:noFill/>
            <a:ln w="9525">
              <a:noFill/>
              <a:miter lim="800000"/>
              <a:headEnd/>
              <a:tailEnd/>
            </a:ln>
          </p:spPr>
        </p:pic>
      </p:grpSp>
      <p:sp>
        <p:nvSpPr>
          <p:cNvPr id="10" name="Espace réservé du contenu 2"/>
          <p:cNvSpPr txBox="1">
            <a:spLocks/>
          </p:cNvSpPr>
          <p:nvPr/>
        </p:nvSpPr>
        <p:spPr>
          <a:xfrm>
            <a:off x="225092" y="2116898"/>
            <a:ext cx="8845338" cy="5082000"/>
          </a:xfrm>
          <a:prstGeom prst="rect">
            <a:avLst/>
          </a:prstGeom>
        </p:spPr>
        <p:txBody>
          <a:bodyPr vert="horz" lIns="91440" tIns="45720" rIns="91440" bIns="45720" rtlCol="0">
            <a:noAutofit/>
          </a:bodyPr>
          <a:lstStyle/>
          <a:p>
            <a:pPr lvl="0">
              <a:spcBef>
                <a:spcPct val="20000"/>
              </a:spcBef>
              <a:buClr>
                <a:srgbClr val="C00000"/>
              </a:buClr>
              <a:buFont typeface="Wingdings" pitchFamily="2" charset="2"/>
              <a:buChar char="v"/>
            </a:pPr>
            <a:r>
              <a:rPr kumimoji="0" lang="fr-FR" sz="2500" b="1" i="0" u="none" strike="noStrike" kern="1200" cap="none" spc="0" normalizeH="0" baseline="0" noProof="0" dirty="0" err="1" smtClean="0">
                <a:ln>
                  <a:noFill/>
                </a:ln>
                <a:solidFill>
                  <a:schemeClr val="tx1"/>
                </a:solidFill>
                <a:effectLst/>
                <a:uLnTx/>
                <a:uFillTx/>
                <a:latin typeface="+mn-lt"/>
                <a:ea typeface="+mn-ea"/>
                <a:cs typeface="+mn-cs"/>
              </a:rPr>
              <a:t>Adapting</a:t>
            </a:r>
            <a:r>
              <a:rPr kumimoji="0" lang="fr-FR" sz="2500" b="1" i="0" u="none" strike="noStrike" kern="1200" cap="none" spc="0" normalizeH="0" baseline="0" noProof="0" dirty="0" smtClean="0">
                <a:ln>
                  <a:noFill/>
                </a:ln>
                <a:solidFill>
                  <a:schemeClr val="tx1"/>
                </a:solidFill>
                <a:effectLst/>
                <a:uLnTx/>
                <a:uFillTx/>
                <a:latin typeface="+mn-lt"/>
                <a:ea typeface="+mn-ea"/>
                <a:cs typeface="+mn-cs"/>
              </a:rPr>
              <a:t> and </a:t>
            </a:r>
            <a:r>
              <a:rPr kumimoji="0" lang="fr-FR" sz="2500" b="1" i="0" u="none" strike="noStrike" kern="1200" cap="none" spc="0" normalizeH="0" baseline="0" noProof="0" dirty="0" err="1" smtClean="0">
                <a:ln>
                  <a:noFill/>
                </a:ln>
                <a:solidFill>
                  <a:schemeClr val="tx1"/>
                </a:solidFill>
                <a:effectLst/>
                <a:uLnTx/>
                <a:uFillTx/>
                <a:latin typeface="+mn-lt"/>
                <a:ea typeface="+mn-ea"/>
                <a:cs typeface="+mn-cs"/>
              </a:rPr>
              <a:t>optimising</a:t>
            </a:r>
            <a:r>
              <a:rPr lang="fr-FR" sz="2500" b="1" dirty="0" smtClean="0"/>
              <a:t> </a:t>
            </a:r>
            <a:r>
              <a:rPr lang="fr-FR" sz="2500" b="1" dirty="0" err="1" smtClean="0"/>
              <a:t>protocols</a:t>
            </a:r>
            <a:r>
              <a:rPr lang="fr-FR" sz="2500" b="1" dirty="0" smtClean="0"/>
              <a:t> of </a:t>
            </a:r>
            <a:r>
              <a:rPr lang="fr-FR" sz="2500" b="1" dirty="0" err="1" smtClean="0"/>
              <a:t>assays</a:t>
            </a:r>
            <a:r>
              <a:rPr lang="fr-FR" sz="2500" b="1" dirty="0" smtClean="0"/>
              <a:t> for </a:t>
            </a:r>
            <a:r>
              <a:rPr kumimoji="0" lang="fr-FR" sz="2500" b="1" i="0" u="none" strike="noStrike" kern="1200" cap="none" spc="0" normalizeH="0" baseline="0" noProof="0" dirty="0" smtClean="0">
                <a:ln>
                  <a:noFill/>
                </a:ln>
                <a:solidFill>
                  <a:schemeClr val="tx1"/>
                </a:solidFill>
                <a:effectLst/>
                <a:uLnTx/>
                <a:uFillTx/>
                <a:latin typeface="+mn-lt"/>
                <a:ea typeface="+mn-ea"/>
                <a:cs typeface="+mn-cs"/>
              </a:rPr>
              <a:t>tissues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2500" b="1" i="1" u="none" strike="noStrike" kern="1200" cap="none" spc="0" normalizeH="0" baseline="0" noProof="0" dirty="0" smtClean="0">
                <a:ln>
                  <a:noFill/>
                </a:ln>
                <a:solidFill>
                  <a:schemeClr val="tx1"/>
                </a:solidFill>
                <a:effectLst/>
                <a:uLnTx/>
                <a:uFillTx/>
                <a:latin typeface="+mn-lt"/>
                <a:ea typeface="+mn-ea"/>
                <a:cs typeface="+mn-cs"/>
              </a:rPr>
              <a:t>Online: </a:t>
            </a:r>
          </a:p>
          <a:p>
            <a:pPr lvl="0">
              <a:spcBef>
                <a:spcPct val="20000"/>
              </a:spcBef>
              <a:defRPr/>
            </a:pPr>
            <a:r>
              <a:rPr kumimoji="0" lang="fr-FR" sz="2500" b="0" i="0" u="none" strike="noStrike" kern="1200" cap="none" spc="0" normalizeH="0" baseline="0" noProof="0" dirty="0" smtClean="0">
                <a:ln>
                  <a:noFill/>
                </a:ln>
                <a:solidFill>
                  <a:schemeClr val="tx1"/>
                </a:solidFill>
                <a:effectLst/>
                <a:uLnTx/>
                <a:uFillTx/>
                <a:latin typeface="+mn-lt"/>
                <a:ea typeface="+mn-ea"/>
                <a:cs typeface="+mn-cs"/>
              </a:rPr>
              <a:t>RNA extractions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snap</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frozen</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and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RNAlater</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preserved</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tissues)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suited</a:t>
            </a:r>
            <a:r>
              <a:rPr lang="fr-FR" sz="2500" dirty="0" smtClean="0"/>
              <a:t> for </a:t>
            </a:r>
            <a:r>
              <a:rPr lang="fr-FR" sz="2500" dirty="0" err="1" smtClean="0"/>
              <a:t>RNA-seq</a:t>
            </a:r>
            <a:r>
              <a:rPr lang="fr-FR" sz="2500" dirty="0" smtClean="0"/>
              <a:t> and </a:t>
            </a:r>
            <a:r>
              <a:rPr lang="fr-FR" sz="2500" dirty="0" err="1" smtClean="0"/>
              <a:t>small</a:t>
            </a:r>
            <a:r>
              <a:rPr lang="fr-FR" sz="2500" dirty="0" smtClean="0"/>
              <a:t> RNA- seq </a:t>
            </a:r>
          </a:p>
          <a:p>
            <a:pPr lvl="0">
              <a:spcBef>
                <a:spcPct val="20000"/>
              </a:spcBef>
              <a:defRPr/>
            </a:pPr>
            <a:endParaRPr kumimoji="0" lang="fr-FR" sz="2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Aft>
                <a:spcPts val="0"/>
              </a:spcAft>
              <a:buClrTx/>
              <a:buSzTx/>
              <a:buFont typeface="Arial"/>
              <a:buNone/>
              <a:tabLst/>
              <a:defRPr/>
            </a:pPr>
            <a:r>
              <a:rPr kumimoji="0" lang="fr-FR" sz="2500" b="1" i="1" u="none" strike="noStrike" kern="1200" cap="none" spc="0" normalizeH="0" baseline="0" noProof="0" dirty="0" smtClean="0">
                <a:ln>
                  <a:noFill/>
                </a:ln>
                <a:solidFill>
                  <a:schemeClr val="tx1"/>
                </a:solidFill>
                <a:effectLst/>
                <a:uLnTx/>
                <a:uFillTx/>
                <a:latin typeface="+mn-lt"/>
                <a:ea typeface="+mn-ea"/>
                <a:cs typeface="+mn-cs"/>
              </a:rPr>
              <a:t>In pipeline: </a:t>
            </a:r>
          </a:p>
          <a:p>
            <a:pPr marL="0" marR="0" lvl="0" indent="0" algn="l" defTabSz="457200" rtl="0" eaLnBrk="1" fontAlgn="auto" latinLnBrk="0" hangingPunct="1">
              <a:lnSpc>
                <a:spcPct val="100000"/>
              </a:lnSpc>
              <a:spcAft>
                <a:spcPts val="0"/>
              </a:spcAft>
              <a:buClrTx/>
              <a:buSzTx/>
              <a:buFont typeface="Arial"/>
              <a:buNone/>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 Blood cell sorting/per species and long term storage (for all assays)</a:t>
            </a:r>
            <a:endParaRPr kumimoji="0" lang="fr-FR" sz="2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Aft>
                <a:spcPts val="0"/>
              </a:spcAft>
              <a:buClrTx/>
              <a:buSzTx/>
              <a:buFont typeface="Arial"/>
              <a:buNone/>
              <a:tabLst/>
              <a:defRPr/>
            </a:pPr>
            <a:r>
              <a:rPr kumimoji="0" lang="fr-FR" sz="2500" b="0" i="0" u="none" strike="noStrike" kern="1200" cap="none" spc="0" normalizeH="0" baseline="0" noProof="0" dirty="0" smtClean="0">
                <a:ln>
                  <a:noFill/>
                </a:ln>
                <a:solidFill>
                  <a:schemeClr val="tx1"/>
                </a:solidFill>
                <a:effectLst/>
                <a:uLnTx/>
                <a:uFillTx/>
                <a:latin typeface="+mn-lt"/>
                <a:ea typeface="+mn-ea"/>
                <a:cs typeface="+mn-cs"/>
              </a:rPr>
              <a:t>- ChIP-seq on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frozen</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tissues</a:t>
            </a:r>
          </a:p>
          <a:p>
            <a:pPr marL="0" marR="0" lvl="0" indent="0" algn="l" defTabSz="457200" rtl="0" eaLnBrk="1" fontAlgn="auto" latinLnBrk="0" hangingPunct="1">
              <a:lnSpc>
                <a:spcPct val="100000"/>
              </a:lnSpc>
              <a:spcAft>
                <a:spcPts val="0"/>
              </a:spcAft>
              <a:buClrTx/>
              <a:buSzTx/>
              <a:buFont typeface="Arial"/>
              <a:buNone/>
              <a:tabLst/>
              <a:defRPr/>
            </a:pPr>
            <a:r>
              <a:rPr kumimoji="0" lang="fr-FR" sz="25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Hi-C</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on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dissociated</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liver</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500" b="0" i="0" u="none" strike="noStrike" kern="1200" cap="none" spc="0" normalizeH="0" baseline="0" noProof="0" dirty="0" err="1" smtClean="0">
                <a:ln>
                  <a:noFill/>
                </a:ln>
                <a:solidFill>
                  <a:schemeClr val="tx1"/>
                </a:solidFill>
                <a:effectLst/>
                <a:uLnTx/>
                <a:uFillTx/>
                <a:latin typeface="+mn-lt"/>
                <a:ea typeface="+mn-ea"/>
                <a:cs typeface="+mn-cs"/>
              </a:rPr>
              <a:t>cells</a:t>
            </a:r>
            <a:r>
              <a:rPr kumimoji="0" lang="fr-FR" sz="2500" b="0" i="0" u="none" strike="noStrike" kern="1200" cap="none" spc="0" normalizeH="0" baseline="0" noProof="0" dirty="0" smtClean="0">
                <a:ln>
                  <a:noFill/>
                </a:ln>
                <a:solidFill>
                  <a:schemeClr val="tx1"/>
                </a:solidFill>
                <a:effectLst/>
                <a:uLnTx/>
                <a:uFillTx/>
                <a:latin typeface="+mn-lt"/>
                <a:ea typeface="+mn-ea"/>
                <a:cs typeface="+mn-cs"/>
              </a:rPr>
              <a:t> - Etc.</a:t>
            </a:r>
          </a:p>
        </p:txBody>
      </p:sp>
      <p:grpSp>
        <p:nvGrpSpPr>
          <p:cNvPr id="11" name="Group 3"/>
          <p:cNvGrpSpPr>
            <a:grpSpLocks/>
          </p:cNvGrpSpPr>
          <p:nvPr/>
        </p:nvGrpSpPr>
        <p:grpSpPr bwMode="auto">
          <a:xfrm>
            <a:off x="8088935" y="54563"/>
            <a:ext cx="1033332" cy="1080327"/>
            <a:chOff x="669595" y="6695016"/>
            <a:chExt cx="6822336" cy="5754870"/>
          </a:xfrm>
        </p:grpSpPr>
        <p:sp>
          <p:nvSpPr>
            <p:cNvPr id="12" name="Oval 13"/>
            <p:cNvSpPr/>
            <p:nvPr/>
          </p:nvSpPr>
          <p:spPr>
            <a:xfrm rot="19794335">
              <a:off x="3955560" y="6806224"/>
              <a:ext cx="3536371" cy="2624444"/>
            </a:xfrm>
            <a:prstGeom prst="ellipse">
              <a:avLst/>
            </a:prstGeom>
            <a:gradFill flip="none" rotWithShape="1">
              <a:gsLst>
                <a:gs pos="16000">
                  <a:srgbClr val="D20000"/>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19734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3" name="Oval 14"/>
            <p:cNvSpPr/>
            <p:nvPr/>
          </p:nvSpPr>
          <p:spPr>
            <a:xfrm rot="2325215">
              <a:off x="804902" y="6695016"/>
              <a:ext cx="3536371" cy="2779127"/>
            </a:xfrm>
            <a:prstGeom prst="ellipse">
              <a:avLst/>
            </a:prstGeom>
            <a:gradFill flip="none" rotWithShape="1">
              <a:gsLst>
                <a:gs pos="37000">
                  <a:srgbClr val="D20000">
                    <a:alpha val="85000"/>
                  </a:srgbClr>
                </a:gs>
                <a:gs pos="100000">
                  <a:srgbClr val="FFFFFF"/>
                </a:gs>
              </a:gsLst>
              <a:path path="circle">
                <a:fillToRect l="50000" t="50000" r="50000" b="50000"/>
              </a:path>
              <a:tileRect/>
            </a:gra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340000"/>
                </a:camera>
                <a:lightRig rig="threePt" dir="t"/>
              </a:scene3d>
            </a:bodyPr>
            <a:lstStyle/>
            <a:p>
              <a:pPr algn="ctr" defTabSz="2142302" fontAlgn="auto">
                <a:spcBef>
                  <a:spcPts val="0"/>
                </a:spcBef>
                <a:spcAft>
                  <a:spcPts val="0"/>
                </a:spcAft>
                <a:defRPr/>
              </a:pPr>
              <a:r>
                <a:rPr lang="en-US" sz="900" b="1" dirty="0" smtClean="0">
                  <a:effectLst>
                    <a:outerShdw blurRad="50800" dist="38100" dir="2700000" algn="tl" rotWithShape="0">
                      <a:srgbClr val="000000">
                        <a:alpha val="43000"/>
                      </a:srgbClr>
                    </a:outerShdw>
                  </a:effectLst>
                </a:rPr>
                <a:t>ASA</a:t>
              </a:r>
              <a:endParaRPr lang="en-US" sz="900" b="1" dirty="0">
                <a:effectLst>
                  <a:outerShdw blurRad="50800" dist="38100" dir="2700000" algn="tl" rotWithShape="0">
                    <a:srgbClr val="000000">
                      <a:alpha val="43000"/>
                    </a:srgbClr>
                  </a:outerShdw>
                </a:effectLst>
              </a:endParaRPr>
            </a:p>
          </p:txBody>
        </p:sp>
        <p:sp>
          <p:nvSpPr>
            <p:cNvPr id="14" name="Oval 15"/>
            <p:cNvSpPr/>
            <p:nvPr/>
          </p:nvSpPr>
          <p:spPr>
            <a:xfrm rot="20036589">
              <a:off x="669595" y="9635022"/>
              <a:ext cx="3536371" cy="2814864"/>
            </a:xfrm>
            <a:prstGeom prst="ellipse">
              <a:avLst/>
            </a:prstGeom>
            <a:gradFill flip="none" rotWithShape="1">
              <a:gsLst>
                <a:gs pos="16000">
                  <a:srgbClr val="D20000"/>
                </a:gs>
                <a:gs pos="100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004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5" name="Oval 16"/>
            <p:cNvSpPr/>
            <p:nvPr/>
          </p:nvSpPr>
          <p:spPr>
            <a:xfrm rot="2408585">
              <a:off x="3860554" y="9504653"/>
              <a:ext cx="3536372" cy="2888652"/>
            </a:xfrm>
            <a:prstGeom prst="ellipse">
              <a:avLst/>
            </a:prstGeom>
            <a:gradFill flip="none" rotWithShape="1">
              <a:gsLst>
                <a:gs pos="37000">
                  <a:srgbClr val="D20000">
                    <a:alpha val="85000"/>
                  </a:srgbClr>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46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6" name="Oval 17"/>
            <p:cNvSpPr/>
            <p:nvPr/>
          </p:nvSpPr>
          <p:spPr>
            <a:xfrm>
              <a:off x="2544110" y="8352809"/>
              <a:ext cx="3010858" cy="2539019"/>
            </a:xfrm>
            <a:prstGeom prst="ellipse">
              <a:avLst/>
            </a:prstGeom>
            <a:gradFill flip="none" rotWithShape="1">
              <a:gsLst>
                <a:gs pos="13000">
                  <a:srgbClr val="3BA6DE"/>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42302" fontAlgn="auto">
                <a:spcBef>
                  <a:spcPts val="0"/>
                </a:spcBef>
                <a:spcAft>
                  <a:spcPts val="0"/>
                </a:spcAft>
                <a:defRPr/>
              </a:pPr>
              <a:endParaRPr lang="en-US" sz="800" b="1" dirty="0">
                <a:effectLst>
                  <a:outerShdw blurRad="50800" dist="38100" dir="2700000" algn="tl" rotWithShape="0">
                    <a:srgbClr val="000000">
                      <a:alpha val="43000"/>
                    </a:srgbClr>
                  </a:outerShdw>
                </a:effectLst>
              </a:endParaRPr>
            </a:p>
          </p:txBody>
        </p:sp>
      </p:grpSp>
      <p:sp>
        <p:nvSpPr>
          <p:cNvPr id="17"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
        <p:nvSpPr>
          <p:cNvPr id="2" name="Titre 1"/>
          <p:cNvSpPr>
            <a:spLocks noGrp="1"/>
          </p:cNvSpPr>
          <p:nvPr>
            <p:ph type="title"/>
          </p:nvPr>
        </p:nvSpPr>
        <p:spPr>
          <a:xfrm>
            <a:off x="-394613" y="-300595"/>
            <a:ext cx="9143999" cy="1143000"/>
          </a:xfrm>
        </p:spPr>
        <p:txBody>
          <a:bodyPr>
            <a:noAutofit/>
          </a:bodyPr>
          <a:lstStyle/>
          <a:p>
            <a:r>
              <a:rPr lang="fr-FR" sz="3200" b="1" dirty="0" err="1" smtClean="0">
                <a:solidFill>
                  <a:srgbClr val="C00000"/>
                </a:solidFill>
              </a:rPr>
              <a:t>Examples</a:t>
            </a:r>
            <a:r>
              <a:rPr lang="fr-FR" sz="3200" b="1" dirty="0" smtClean="0">
                <a:solidFill>
                  <a:srgbClr val="C00000"/>
                </a:solidFill>
              </a:rPr>
              <a:t> of collection: </a:t>
            </a:r>
            <a:r>
              <a:rPr lang="fr-FR" sz="3200" b="1" dirty="0" err="1" smtClean="0">
                <a:solidFill>
                  <a:srgbClr val="C00000"/>
                </a:solidFill>
              </a:rPr>
              <a:t>chicken</a:t>
            </a:r>
            <a:r>
              <a:rPr lang="fr-FR" sz="3200" b="1" dirty="0" smtClean="0">
                <a:solidFill>
                  <a:srgbClr val="C00000"/>
                </a:solidFill>
              </a:rPr>
              <a:t> and </a:t>
            </a:r>
            <a:r>
              <a:rPr lang="fr-FR" sz="3200" b="1" dirty="0" err="1" smtClean="0">
                <a:solidFill>
                  <a:srgbClr val="C00000"/>
                </a:solidFill>
              </a:rPr>
              <a:t>cattle</a:t>
            </a:r>
            <a:endParaRPr lang="fr-FR" sz="3200" b="1" i="1" dirty="0">
              <a:solidFill>
                <a:srgbClr val="C00000"/>
              </a:solidFill>
            </a:endParaRPr>
          </a:p>
        </p:txBody>
      </p:sp>
      <p:sp>
        <p:nvSpPr>
          <p:cNvPr id="13" name="Rectangle avec flèche vers le haut 12"/>
          <p:cNvSpPr/>
          <p:nvPr/>
        </p:nvSpPr>
        <p:spPr>
          <a:xfrm>
            <a:off x="64396" y="5177528"/>
            <a:ext cx="1206843" cy="92061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Genetic</a:t>
            </a:r>
            <a:r>
              <a:rPr lang="fr-FR" b="1" dirty="0" smtClean="0"/>
              <a:t> </a:t>
            </a:r>
            <a:r>
              <a:rPr lang="fr-FR" b="1" dirty="0" err="1" smtClean="0"/>
              <a:t>diversity</a:t>
            </a:r>
            <a:endParaRPr lang="fr-FR" b="1" dirty="0"/>
          </a:p>
        </p:txBody>
      </p:sp>
      <p:sp>
        <p:nvSpPr>
          <p:cNvPr id="14" name="Rectangle avec flèche vers le haut 13"/>
          <p:cNvSpPr/>
          <p:nvPr/>
        </p:nvSpPr>
        <p:spPr>
          <a:xfrm>
            <a:off x="1772322" y="5177528"/>
            <a:ext cx="3937101" cy="1479747"/>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t>Wide</a:t>
            </a:r>
            <a:r>
              <a:rPr lang="fr-FR" b="1" dirty="0" smtClean="0"/>
              <a:t> range of ‘</a:t>
            </a:r>
            <a:r>
              <a:rPr lang="fr-FR" b="1" dirty="0" err="1" smtClean="0"/>
              <a:t>adult</a:t>
            </a:r>
            <a:r>
              <a:rPr lang="fr-FR" b="1" dirty="0" smtClean="0"/>
              <a:t>’ stage</a:t>
            </a:r>
          </a:p>
          <a:p>
            <a:pPr algn="ctr"/>
            <a:r>
              <a:rPr lang="fr-FR" b="1" dirty="0" err="1" smtClean="0"/>
              <a:t>Physiological</a:t>
            </a:r>
            <a:r>
              <a:rPr lang="fr-FR" b="1" dirty="0" smtClean="0"/>
              <a:t>  states </a:t>
            </a:r>
            <a:r>
              <a:rPr lang="fr-FR" b="1" dirty="0" err="1" smtClean="0"/>
              <a:t>differ</a:t>
            </a:r>
            <a:endParaRPr lang="fr-FR" b="1" dirty="0" smtClean="0"/>
          </a:p>
          <a:p>
            <a:pPr algn="ctr"/>
            <a:r>
              <a:rPr lang="fr-FR" b="1" dirty="0" smtClean="0"/>
              <a:t>+ </a:t>
            </a:r>
            <a:r>
              <a:rPr lang="fr-FR" b="1" dirty="0" err="1" smtClean="0"/>
              <a:t>Technical</a:t>
            </a:r>
            <a:r>
              <a:rPr lang="fr-FR" b="1" dirty="0" smtClean="0"/>
              <a:t> </a:t>
            </a:r>
            <a:r>
              <a:rPr lang="fr-FR" b="1" dirty="0" err="1" smtClean="0"/>
              <a:t>heterogeneity</a:t>
            </a:r>
            <a:r>
              <a:rPr lang="fr-FR" b="1" dirty="0" smtClean="0"/>
              <a:t> in </a:t>
            </a:r>
            <a:r>
              <a:rPr lang="fr-FR" b="1" dirty="0" err="1" smtClean="0"/>
              <a:t>sampling</a:t>
            </a:r>
            <a:endParaRPr lang="fr-FR" b="1" dirty="0"/>
          </a:p>
        </p:txBody>
      </p:sp>
      <p:graphicFrame>
        <p:nvGraphicFramePr>
          <p:cNvPr id="19" name="Tableau 18"/>
          <p:cNvGraphicFramePr>
            <a:graphicFrameLocks noGrp="1"/>
          </p:cNvGraphicFramePr>
          <p:nvPr/>
        </p:nvGraphicFramePr>
        <p:xfrm>
          <a:off x="64396" y="772732"/>
          <a:ext cx="9002331" cy="4404796"/>
        </p:xfrm>
        <a:graphic>
          <a:graphicData uri="http://schemas.openxmlformats.org/drawingml/2006/table">
            <a:tbl>
              <a:tblPr/>
              <a:tblGrid>
                <a:gridCol w="1744492"/>
                <a:gridCol w="1567246"/>
                <a:gridCol w="2416171"/>
                <a:gridCol w="811608"/>
                <a:gridCol w="2462814"/>
              </a:tblGrid>
              <a:tr h="222040">
                <a:tc>
                  <a:txBody>
                    <a:bodyPr/>
                    <a:lstStyle/>
                    <a:p>
                      <a:pPr algn="l" rtl="0" fontAlgn="b"/>
                      <a:r>
                        <a:rPr lang="fr-FR" sz="1400" b="1" i="1" u="none" strike="noStrike" dirty="0" smtClean="0">
                          <a:solidFill>
                            <a:srgbClr val="C00000"/>
                          </a:solidFill>
                          <a:latin typeface="Arial"/>
                        </a:rPr>
                        <a:t>Line/</a:t>
                      </a:r>
                      <a:r>
                        <a:rPr lang="fr-FR" sz="1400" b="1" i="1" u="none" strike="noStrike" dirty="0" err="1" smtClean="0">
                          <a:solidFill>
                            <a:srgbClr val="C00000"/>
                          </a:solidFill>
                          <a:latin typeface="Arial"/>
                        </a:rPr>
                        <a:t>Breed</a:t>
                      </a:r>
                      <a:endParaRPr lang="fr-FR" sz="1400" b="1" i="1" u="none" strike="noStrike" dirty="0">
                        <a:solidFill>
                          <a:srgbClr val="C00000"/>
                        </a:solidFill>
                        <a:latin typeface="Arial"/>
                      </a:endParaRPr>
                    </a:p>
                  </a:txBody>
                  <a:tcPr marL="6324" marR="6324" marT="6324" marB="0" anchor="b">
                    <a:lnL>
                      <a:noFill/>
                    </a:lnL>
                    <a:lnR>
                      <a:noFill/>
                    </a:lnR>
                    <a:lnT>
                      <a:noFill/>
                    </a:lnT>
                    <a:lnB>
                      <a:noFill/>
                    </a:lnB>
                  </a:tcPr>
                </a:tc>
                <a:tc>
                  <a:txBody>
                    <a:bodyPr/>
                    <a:lstStyle/>
                    <a:p>
                      <a:pPr algn="l" rtl="0" fontAlgn="b"/>
                      <a:r>
                        <a:rPr lang="fr-FR" sz="1400" b="1" i="1" u="none" strike="noStrike" dirty="0" err="1">
                          <a:solidFill>
                            <a:srgbClr val="C00000"/>
                          </a:solidFill>
                          <a:latin typeface="Arial"/>
                        </a:rPr>
                        <a:t>Dev</a:t>
                      </a:r>
                      <a:r>
                        <a:rPr lang="fr-FR" sz="1400" b="1" i="1" u="none" strike="noStrike" dirty="0">
                          <a:solidFill>
                            <a:srgbClr val="C00000"/>
                          </a:solidFill>
                          <a:latin typeface="Arial"/>
                        </a:rPr>
                        <a:t>.  stage</a:t>
                      </a:r>
                    </a:p>
                  </a:txBody>
                  <a:tcPr marL="6324" marR="6324" marT="6324" marB="0" anchor="b">
                    <a:lnL>
                      <a:noFill/>
                    </a:lnL>
                    <a:lnR>
                      <a:noFill/>
                    </a:lnR>
                    <a:lnT>
                      <a:noFill/>
                    </a:lnT>
                    <a:lnB>
                      <a:noFill/>
                    </a:lnB>
                  </a:tcPr>
                </a:tc>
                <a:tc>
                  <a:txBody>
                    <a:bodyPr/>
                    <a:lstStyle/>
                    <a:p>
                      <a:pPr algn="l" rtl="0" fontAlgn="b"/>
                      <a:r>
                        <a:rPr lang="fr-FR" sz="1400" b="1" i="1" u="none" strike="noStrike" dirty="0">
                          <a:solidFill>
                            <a:srgbClr val="C00000"/>
                          </a:solidFill>
                          <a:latin typeface="Arial"/>
                        </a:rPr>
                        <a:t>Tissues/</a:t>
                      </a:r>
                      <a:r>
                        <a:rPr lang="fr-FR" sz="1400" b="1" i="1" u="none" strike="noStrike" dirty="0" err="1">
                          <a:solidFill>
                            <a:srgbClr val="C00000"/>
                          </a:solidFill>
                          <a:latin typeface="Arial"/>
                        </a:rPr>
                        <a:t>Cells</a:t>
                      </a:r>
                      <a:endParaRPr lang="fr-FR" sz="1400" b="1" i="1" u="none" strike="noStrike" dirty="0">
                        <a:solidFill>
                          <a:srgbClr val="C00000"/>
                        </a:solidFill>
                        <a:latin typeface="Arial"/>
                      </a:endParaRPr>
                    </a:p>
                  </a:txBody>
                  <a:tcPr marL="6324" marR="6324" marT="6324" marB="0" anchor="b">
                    <a:lnL>
                      <a:noFill/>
                    </a:lnL>
                    <a:lnR>
                      <a:noFill/>
                    </a:lnR>
                    <a:lnT>
                      <a:noFill/>
                    </a:lnT>
                    <a:lnB>
                      <a:noFill/>
                    </a:lnB>
                  </a:tcPr>
                </a:tc>
                <a:tc>
                  <a:txBody>
                    <a:bodyPr/>
                    <a:lstStyle/>
                    <a:p>
                      <a:pPr algn="l" rtl="0" fontAlgn="b"/>
                      <a:r>
                        <a:rPr lang="fr-FR" sz="1400" b="1" i="1" u="none" strike="noStrike" dirty="0">
                          <a:solidFill>
                            <a:srgbClr val="C00000"/>
                          </a:solidFill>
                          <a:latin typeface="Arial"/>
                        </a:rPr>
                        <a:t>Country</a:t>
                      </a:r>
                    </a:p>
                  </a:txBody>
                  <a:tcPr marL="6324" marR="6324" marT="6324" marB="0" anchor="b">
                    <a:lnL>
                      <a:noFill/>
                    </a:lnL>
                    <a:lnR>
                      <a:noFill/>
                    </a:lnR>
                    <a:lnT>
                      <a:noFill/>
                    </a:lnT>
                    <a:lnB>
                      <a:noFill/>
                    </a:lnB>
                  </a:tcPr>
                </a:tc>
                <a:tc>
                  <a:txBody>
                    <a:bodyPr/>
                    <a:lstStyle/>
                    <a:p>
                      <a:pPr algn="l" fontAlgn="b"/>
                      <a:r>
                        <a:rPr lang="fr-FR" sz="1400" b="1" i="1" u="none" strike="noStrike" dirty="0" smtClean="0">
                          <a:solidFill>
                            <a:srgbClr val="C00000"/>
                          </a:solidFill>
                          <a:latin typeface="Arial"/>
                        </a:rPr>
                        <a:t># Tissues/</a:t>
                      </a:r>
                      <a:r>
                        <a:rPr lang="fr-FR" sz="1400" b="1" i="1" u="none" strike="noStrike" dirty="0" err="1" smtClean="0">
                          <a:solidFill>
                            <a:srgbClr val="C00000"/>
                          </a:solidFill>
                          <a:latin typeface="Arial"/>
                        </a:rPr>
                        <a:t>Assays</a:t>
                      </a:r>
                      <a:endParaRPr lang="fr-FR" sz="1400" b="1" i="1" u="none" strike="noStrike" dirty="0">
                        <a:solidFill>
                          <a:srgbClr val="C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a:noFill/>
                    </a:lnB>
                  </a:tcPr>
                </a:tc>
              </a:tr>
              <a:tr h="222040">
                <a:tc>
                  <a:txBody>
                    <a:bodyPr/>
                    <a:lstStyle/>
                    <a:p>
                      <a:pPr algn="l" rtl="0" fontAlgn="b"/>
                      <a:r>
                        <a:rPr lang="fr-FR" sz="1400" b="1" i="1" u="none" strike="noStrike" dirty="0" err="1">
                          <a:solidFill>
                            <a:schemeClr val="tx1"/>
                          </a:solidFill>
                          <a:latin typeface="Arial"/>
                        </a:rPr>
                        <a:t>Chicken</a:t>
                      </a:r>
                      <a:r>
                        <a:rPr lang="fr-FR" sz="1400" b="1" i="1" u="none" strike="noStrike" dirty="0">
                          <a:solidFill>
                            <a:schemeClr val="tx1"/>
                          </a:solidFill>
                          <a:latin typeface="Arial"/>
                        </a:rPr>
                        <a:t> </a:t>
                      </a: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1" i="1"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470726">
                <a:tc>
                  <a:txBody>
                    <a:bodyPr/>
                    <a:lstStyle/>
                    <a:p>
                      <a:pPr algn="l" rtl="0" fontAlgn="b"/>
                      <a:r>
                        <a:rPr lang="fr-FR" sz="1400" b="0" i="0" u="none" strike="noStrike" dirty="0">
                          <a:solidFill>
                            <a:srgbClr val="000000"/>
                          </a:solidFill>
                          <a:latin typeface="Arial"/>
                        </a:rPr>
                        <a:t>F1 (line 6X7) ADOL</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20 </a:t>
                      </a:r>
                      <a:r>
                        <a:rPr lang="fr-FR" sz="1400" b="0" i="0" u="none" strike="noStrike" dirty="0" err="1">
                          <a:solidFill>
                            <a:srgbClr val="000000"/>
                          </a:solidFill>
                          <a:latin typeface="Arial"/>
                        </a:rPr>
                        <a:t>weeks</a:t>
                      </a:r>
                      <a:r>
                        <a:rPr lang="fr-FR" sz="1400" b="0" i="0" u="none" strike="noStrike" dirty="0">
                          <a:solidFill>
                            <a:srgbClr val="000000"/>
                          </a:solidFill>
                          <a:latin typeface="Arial"/>
                        </a:rPr>
                        <a:t> (2 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8/ </a:t>
                      </a:r>
                      <a:r>
                        <a:rPr lang="fr-FR" sz="1400" b="0" i="0" u="none" strike="noStrike" dirty="0" err="1">
                          <a:solidFill>
                            <a:srgbClr val="000000"/>
                          </a:solidFill>
                          <a:latin typeface="Arial"/>
                        </a:rPr>
                        <a:t>RNA-seq</a:t>
                      </a:r>
                      <a:r>
                        <a:rPr lang="fr-FR" sz="1400" b="0" i="0" u="none" strike="noStrike" dirty="0">
                          <a:solidFill>
                            <a:srgbClr val="000000"/>
                          </a:solidFill>
                          <a:latin typeface="Arial"/>
                        </a:rPr>
                        <a:t>, 4 histone marks, DNA-seq, CTCF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F1 (line 6X7) ADOL</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2 and 8 weeks (M)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CD4 T lymphocytes/spleen</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latin typeface="Arial"/>
                        </a:rPr>
                        <a:t>1</a:t>
                      </a:r>
                      <a:r>
                        <a:rPr lang="fr-FR" sz="1400" b="0" i="0" u="none" strike="noStrike" dirty="0" smtClean="0">
                          <a:solidFill>
                            <a:srgbClr val="000000"/>
                          </a:solidFill>
                          <a:latin typeface="Arial"/>
                        </a:rPr>
                        <a:t>/ </a:t>
                      </a:r>
                      <a:r>
                        <a:rPr lang="fr-FR" sz="1400" b="0" i="0" u="none" strike="noStrike" dirty="0" err="1" smtClean="0">
                          <a:solidFill>
                            <a:srgbClr val="000000"/>
                          </a:solidFill>
                          <a:latin typeface="Arial"/>
                        </a:rPr>
                        <a:t>RNA-seq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436">
                <a:tc>
                  <a:txBody>
                    <a:bodyPr/>
                    <a:lstStyle/>
                    <a:p>
                      <a:pPr algn="l" rtl="0" fontAlgn="b"/>
                      <a:r>
                        <a:rPr lang="fr-FR" sz="1400" b="0" i="0" u="none" strike="noStrike" dirty="0">
                          <a:solidFill>
                            <a:srgbClr val="000000"/>
                          </a:solidFill>
                          <a:latin typeface="Arial"/>
                        </a:rPr>
                        <a:t>White Leghorn </a:t>
                      </a:r>
                    </a:p>
                  </a:txBody>
                  <a:tcPr marL="6324" marR="6324" marT="632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42 weeks (2M and 2F)</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 + CD4/CD8 T lymphocytes/spleen+ </a:t>
                      </a:r>
                      <a:r>
                        <a:rPr lang="fr-FR" sz="1400" b="0" i="0" u="none" strike="noStrike" dirty="0" err="1">
                          <a:solidFill>
                            <a:srgbClr val="000000"/>
                          </a:solidFill>
                          <a:latin typeface="Arial"/>
                        </a:rPr>
                        <a:t>PBMCs</a:t>
                      </a:r>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France</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smtClean="0">
                          <a:solidFill>
                            <a:srgbClr val="000000"/>
                          </a:solidFill>
                          <a:latin typeface="Arial"/>
                        </a:rPr>
                        <a:t>3/ </a:t>
                      </a:r>
                      <a:r>
                        <a:rPr lang="fr-FR" sz="1400" b="0" i="0" u="none" strike="noStrike" dirty="0" err="1" smtClean="0">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Hi-C</a:t>
                      </a:r>
                      <a:r>
                        <a:rPr lang="fr-FR" sz="1400" b="0" i="0" u="none" strike="noStrike" dirty="0">
                          <a:solidFill>
                            <a:srgbClr val="000000"/>
                          </a:solidFill>
                          <a:latin typeface="Arial"/>
                        </a:rPr>
                        <a:t>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F1 (</a:t>
                      </a:r>
                      <a:r>
                        <a:rPr lang="fr-FR" sz="1400" b="0" i="0" u="none" strike="noStrike" dirty="0" err="1">
                          <a:solidFill>
                            <a:srgbClr val="000000"/>
                          </a:solidFill>
                          <a:latin typeface="Arial"/>
                        </a:rPr>
                        <a:t>broiler</a:t>
                      </a:r>
                      <a:r>
                        <a:rPr lang="fr-FR" sz="1400" b="0" i="0" u="none" strike="noStrike" dirty="0">
                          <a:solidFill>
                            <a:srgbClr val="000000"/>
                          </a:solidFill>
                          <a:latin typeface="Arial"/>
                        </a:rPr>
                        <a:t> x layer)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20 </a:t>
                      </a:r>
                      <a:r>
                        <a:rPr lang="fr-FR" sz="1400" b="0" i="0" u="none" strike="noStrike" dirty="0" err="1">
                          <a:solidFill>
                            <a:srgbClr val="000000"/>
                          </a:solidFill>
                          <a:latin typeface="Arial"/>
                        </a:rPr>
                        <a:t>weeks</a:t>
                      </a:r>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UK</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29">
                <a:tc>
                  <a:txBody>
                    <a:bodyPr/>
                    <a:lstStyle/>
                    <a:p>
                      <a:pPr algn="l" rtl="0" fontAlgn="b"/>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22040">
                <a:tc>
                  <a:txBody>
                    <a:bodyPr/>
                    <a:lstStyle/>
                    <a:p>
                      <a:pPr algn="l" rtl="0" fontAlgn="b"/>
                      <a:r>
                        <a:rPr lang="fr-FR" sz="1400" b="1" i="1" u="none" strike="noStrike" dirty="0" err="1">
                          <a:solidFill>
                            <a:schemeClr val="tx1"/>
                          </a:solidFill>
                          <a:latin typeface="Arial"/>
                        </a:rPr>
                        <a:t>Cattle</a:t>
                      </a:r>
                      <a:r>
                        <a:rPr lang="fr-FR" sz="1400" b="1" i="1" u="none" strike="noStrike" dirty="0">
                          <a:solidFill>
                            <a:schemeClr val="tx1"/>
                          </a:solidFill>
                          <a:latin typeface="Arial"/>
                        </a:rPr>
                        <a:t> </a:t>
                      </a: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Line 1 Hereford</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14 </a:t>
                      </a:r>
                      <a:r>
                        <a:rPr lang="fr-FR" sz="1400" b="0" i="0" u="none" strike="noStrike" dirty="0" err="1">
                          <a:solidFill>
                            <a:srgbClr val="000000"/>
                          </a:solidFill>
                          <a:latin typeface="Arial"/>
                        </a:rPr>
                        <a:t>months</a:t>
                      </a:r>
                      <a:r>
                        <a:rPr lang="fr-FR" sz="1400" b="0" i="0" u="none" strike="noStrike" dirty="0">
                          <a:solidFill>
                            <a:srgbClr val="000000"/>
                          </a:solidFill>
                          <a:latin typeface="Arial"/>
                        </a:rPr>
                        <a:t> (2M)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smtClean="0">
                          <a:solidFill>
                            <a:srgbClr val="000000"/>
                          </a:solidFill>
                          <a:latin typeface="Arial"/>
                        </a:rPr>
                        <a:t>8/ </a:t>
                      </a:r>
                      <a:r>
                        <a:rPr lang="fr-FR" sz="1400" b="0" i="0" u="none" strike="noStrike" dirty="0" err="1" smtClean="0">
                          <a:solidFill>
                            <a:srgbClr val="000000"/>
                          </a:solidFill>
                          <a:latin typeface="Arial"/>
                        </a:rPr>
                        <a:t>RNA-seq</a:t>
                      </a:r>
                      <a:r>
                        <a:rPr lang="fr-FR" sz="1400" b="0" i="0" u="none" strike="noStrike" dirty="0" smtClean="0">
                          <a:solidFill>
                            <a:srgbClr val="000000"/>
                          </a:solidFill>
                          <a:latin typeface="Arial"/>
                        </a:rPr>
                        <a:t>, 4 histone marks, DNA-seq, CTCF (ATAC-seq)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99">
                <a:tc>
                  <a:txBody>
                    <a:bodyPr/>
                    <a:lstStyle/>
                    <a:p>
                      <a:pPr algn="l" rtl="0" fontAlgn="b"/>
                      <a:r>
                        <a:rPr lang="fr-FR" sz="1400" b="0" i="0" u="none" strike="noStrike" dirty="0">
                          <a:solidFill>
                            <a:srgbClr val="000000"/>
                          </a:solidFill>
                          <a:latin typeface="Arial"/>
                        </a:rPr>
                        <a:t>Holstein</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2nd lactation (2F) and 85 weeks (2M)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 + </a:t>
                      </a:r>
                      <a:r>
                        <a:rPr lang="fr-FR" sz="1400" b="0" i="0" u="none" strike="noStrike" dirty="0" err="1">
                          <a:solidFill>
                            <a:srgbClr val="000000"/>
                          </a:solidFill>
                          <a:latin typeface="Arial"/>
                        </a:rPr>
                        <a:t>sorted</a:t>
                      </a:r>
                      <a:r>
                        <a:rPr lang="fr-FR" sz="1400" b="0" i="0" u="none" strike="noStrike" dirty="0">
                          <a:solidFill>
                            <a:srgbClr val="000000"/>
                          </a:solidFill>
                          <a:latin typeface="Arial"/>
                        </a:rPr>
                        <a:t> </a:t>
                      </a:r>
                      <a:r>
                        <a:rPr lang="fr-FR" sz="1400" b="0" i="0" u="none" strike="noStrike" dirty="0" err="1">
                          <a:solidFill>
                            <a:srgbClr val="000000"/>
                          </a:solidFill>
                          <a:latin typeface="Arial"/>
                        </a:rPr>
                        <a:t>PBMCs</a:t>
                      </a:r>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France</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3</a:t>
                      </a:r>
                      <a:r>
                        <a:rPr lang="fr-FR" sz="1400" b="0" i="0" u="none" strike="noStrike" dirty="0" smtClean="0">
                          <a:solidFill>
                            <a:srgbClr val="000000"/>
                          </a:solidFill>
                          <a:latin typeface="Arial"/>
                        </a:rPr>
                        <a:t>/ </a:t>
                      </a:r>
                      <a:r>
                        <a:rPr lang="fr-FR" sz="1400" b="0" i="0" u="none" strike="noStrike" dirty="0" err="1" smtClean="0">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Hi-C</a:t>
                      </a:r>
                      <a:r>
                        <a:rPr lang="fr-FR" sz="1400" b="0" i="0" u="none" strike="noStrike" dirty="0">
                          <a:solidFill>
                            <a:srgbClr val="000000"/>
                          </a:solidFill>
                          <a:latin typeface="Arial"/>
                        </a:rPr>
                        <a:t>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99">
                <a:tc>
                  <a:txBody>
                    <a:bodyPr/>
                    <a:lstStyle/>
                    <a:p>
                      <a:pPr algn="l" rtl="0" fontAlgn="b"/>
                      <a:r>
                        <a:rPr lang="fr-FR" sz="1400" b="0" i="0" u="none" strike="noStrike" dirty="0">
                          <a:solidFill>
                            <a:srgbClr val="000000"/>
                          </a:solidFill>
                          <a:latin typeface="Arial"/>
                        </a:rPr>
                        <a:t>Holstein (</a:t>
                      </a:r>
                      <a:r>
                        <a:rPr lang="fr-FR" sz="1400" b="0" i="0" u="none" strike="noStrike" dirty="0" err="1">
                          <a:solidFill>
                            <a:srgbClr val="000000"/>
                          </a:solidFill>
                          <a:latin typeface="Arial"/>
                        </a:rPr>
                        <a:t>female</a:t>
                      </a:r>
                      <a:r>
                        <a:rPr lang="fr-FR" sz="1400" b="0" i="0" u="none" strike="noStrike" dirty="0">
                          <a:solidFill>
                            <a:srgbClr val="000000"/>
                          </a:solidFill>
                          <a:latin typeface="Arial"/>
                        </a:rPr>
                        <a:t>)</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5th and 7th lactation, pregnant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Australia</a:t>
                      </a:r>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smtClean="0">
                          <a:solidFill>
                            <a:srgbClr val="000000"/>
                          </a:solidFill>
                          <a:latin typeface="Arial"/>
                        </a:rPr>
                        <a:t>78/ </a:t>
                      </a:r>
                      <a:r>
                        <a:rPr lang="en-US" sz="1400" b="0" i="0" u="none" strike="noStrike" dirty="0">
                          <a:solidFill>
                            <a:srgbClr val="000000"/>
                          </a:solidFill>
                          <a:latin typeface="Arial"/>
                        </a:rPr>
                        <a:t>RNA-seq, 4 histone marks</a:t>
                      </a:r>
                      <a:r>
                        <a:rPr lang="en-US" sz="1400" b="0" i="1" u="none" strike="noStrike" dirty="0">
                          <a:solidFill>
                            <a:srgbClr val="000000"/>
                          </a:solidFill>
                          <a:latin typeface="Arial"/>
                        </a:rPr>
                        <a:t> (submitted)</a:t>
                      </a:r>
                      <a:endParaRPr lang="en-US"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Holstein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adult</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tissues </a:t>
                      </a:r>
                      <a:r>
                        <a:rPr lang="fr-FR" sz="1400" b="0" i="0" u="none" strike="noStrike" dirty="0" err="1">
                          <a:solidFill>
                            <a:srgbClr val="000000"/>
                          </a:solidFill>
                          <a:latin typeface="Arial"/>
                        </a:rPr>
                        <a:t>from</a:t>
                      </a:r>
                      <a:r>
                        <a:rPr lang="fr-FR" sz="1400" b="0" i="0" u="none" strike="noStrike" dirty="0">
                          <a:solidFill>
                            <a:srgbClr val="000000"/>
                          </a:solidFill>
                          <a:latin typeface="Arial"/>
                        </a:rPr>
                        <a:t> </a:t>
                      </a:r>
                      <a:r>
                        <a:rPr lang="fr-FR" sz="1400" b="0" i="0" u="none" strike="noStrike" dirty="0" err="1">
                          <a:solidFill>
                            <a:srgbClr val="000000"/>
                          </a:solidFill>
                          <a:latin typeface="Arial"/>
                        </a:rPr>
                        <a:t>several</a:t>
                      </a:r>
                      <a:r>
                        <a:rPr lang="fr-FR" sz="1400" b="0" i="0" u="none" strike="noStrike" dirty="0">
                          <a:solidFill>
                            <a:srgbClr val="000000"/>
                          </a:solidFill>
                          <a:latin typeface="Arial"/>
                        </a:rPr>
                        <a:t> </a:t>
                      </a:r>
                      <a:r>
                        <a:rPr lang="fr-FR" sz="1400" b="0" i="0" u="none" strike="noStrike" dirty="0" err="1">
                          <a:solidFill>
                            <a:srgbClr val="000000"/>
                          </a:solidFill>
                          <a:latin typeface="Arial"/>
                        </a:rPr>
                        <a:t>organs</a:t>
                      </a:r>
                      <a:r>
                        <a:rPr lang="fr-FR" sz="1400" b="0" i="0" u="none" strike="noStrike" dirty="0">
                          <a:solidFill>
                            <a:srgbClr val="000000"/>
                          </a:solidFill>
                          <a:latin typeface="Arial"/>
                        </a:rPr>
                        <a:t> </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Canada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317">
                <a:tc>
                  <a:txBody>
                    <a:bodyPr/>
                    <a:lstStyle/>
                    <a:p>
                      <a:pPr algn="l" rtl="0" fontAlgn="b"/>
                      <a:r>
                        <a:rPr lang="fr-FR" sz="1400" b="0" i="0" u="none" strike="noStrike" dirty="0">
                          <a:solidFill>
                            <a:srgbClr val="000000"/>
                          </a:solidFill>
                          <a:latin typeface="Arial"/>
                        </a:rPr>
                        <a:t>Holstein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Before</a:t>
                      </a:r>
                      <a:r>
                        <a:rPr lang="fr-FR" sz="1400" b="0" i="0" u="none" strike="noStrike" dirty="0">
                          <a:solidFill>
                            <a:srgbClr val="000000"/>
                          </a:solidFill>
                          <a:latin typeface="Arial"/>
                        </a:rPr>
                        <a:t> and </a:t>
                      </a:r>
                      <a:r>
                        <a:rPr lang="fr-FR" sz="1400" b="0" i="0" u="none" strike="noStrike" dirty="0" err="1">
                          <a:solidFill>
                            <a:srgbClr val="000000"/>
                          </a:solidFill>
                          <a:latin typeface="Arial"/>
                        </a:rPr>
                        <a:t>after</a:t>
                      </a:r>
                      <a:r>
                        <a:rPr lang="fr-FR" sz="1400" b="0" i="0" u="none" strike="noStrike" dirty="0">
                          <a:solidFill>
                            <a:srgbClr val="000000"/>
                          </a:solidFill>
                          <a:latin typeface="Arial"/>
                        </a:rPr>
                        <a:t> </a:t>
                      </a:r>
                      <a:r>
                        <a:rPr lang="fr-FR" sz="1400" b="0" i="0" u="none" strike="noStrike" dirty="0" err="1">
                          <a:solidFill>
                            <a:srgbClr val="000000"/>
                          </a:solidFill>
                          <a:latin typeface="Arial"/>
                        </a:rPr>
                        <a:t>weaning</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tissues from rumen, </a:t>
                      </a:r>
                      <a:r>
                        <a:rPr lang="en-US" sz="1400" b="0" i="0" u="none" strike="noStrike" dirty="0" err="1">
                          <a:solidFill>
                            <a:srgbClr val="000000"/>
                          </a:solidFill>
                          <a:latin typeface="Arial"/>
                        </a:rPr>
                        <a:t>intestin</a:t>
                      </a:r>
                      <a:r>
                        <a:rPr lang="en-US" sz="1400" b="0" i="0" u="none" strike="noStrike" dirty="0">
                          <a:solidFill>
                            <a:srgbClr val="000000"/>
                          </a:solidFill>
                          <a:latin typeface="Arial"/>
                        </a:rPr>
                        <a:t> and liver </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err="1">
                          <a:solidFill>
                            <a:srgbClr val="000000"/>
                          </a:solidFill>
                          <a:latin typeface="Arial"/>
                        </a:rPr>
                        <a:t>Crossbred</a:t>
                      </a:r>
                      <a:r>
                        <a:rPr lang="fr-FR" sz="1400" b="0" i="0" u="none" strike="noStrike" dirty="0">
                          <a:solidFill>
                            <a:srgbClr val="000000"/>
                          </a:solidFill>
                          <a:latin typeface="Arial"/>
                        </a:rPr>
                        <a:t> </a:t>
                      </a:r>
                      <a:r>
                        <a:rPr lang="fr-FR" sz="1400" b="0" i="0" u="none" strike="noStrike" dirty="0" err="1">
                          <a:solidFill>
                            <a:srgbClr val="000000"/>
                          </a:solidFill>
                          <a:latin typeface="Arial"/>
                        </a:rPr>
                        <a:t>Cattle</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Canada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10/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Group 3"/>
          <p:cNvGrpSpPr>
            <a:grpSpLocks/>
          </p:cNvGrpSpPr>
          <p:nvPr/>
        </p:nvGrpSpPr>
        <p:grpSpPr bwMode="auto">
          <a:xfrm>
            <a:off x="8088935" y="54563"/>
            <a:ext cx="1033332" cy="1080327"/>
            <a:chOff x="669595" y="6695016"/>
            <a:chExt cx="6822336" cy="5754870"/>
          </a:xfrm>
        </p:grpSpPr>
        <p:sp>
          <p:nvSpPr>
            <p:cNvPr id="23" name="Oval 13"/>
            <p:cNvSpPr/>
            <p:nvPr/>
          </p:nvSpPr>
          <p:spPr>
            <a:xfrm rot="19794335">
              <a:off x="3955560" y="6806224"/>
              <a:ext cx="3536371" cy="2624444"/>
            </a:xfrm>
            <a:prstGeom prst="ellipse">
              <a:avLst/>
            </a:prstGeom>
            <a:gradFill flip="none" rotWithShape="1">
              <a:gsLst>
                <a:gs pos="16000">
                  <a:srgbClr val="D20000"/>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19734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24" name="Oval 14"/>
            <p:cNvSpPr/>
            <p:nvPr/>
          </p:nvSpPr>
          <p:spPr>
            <a:xfrm rot="2325215">
              <a:off x="804902" y="6695016"/>
              <a:ext cx="3536371" cy="2779127"/>
            </a:xfrm>
            <a:prstGeom prst="ellipse">
              <a:avLst/>
            </a:prstGeom>
            <a:gradFill flip="none" rotWithShape="1">
              <a:gsLst>
                <a:gs pos="37000">
                  <a:srgbClr val="D20000">
                    <a:alpha val="85000"/>
                  </a:srgbClr>
                </a:gs>
                <a:gs pos="100000">
                  <a:srgbClr val="FFFFFF"/>
                </a:gs>
              </a:gsLst>
              <a:path path="circle">
                <a:fillToRect l="50000" t="50000" r="50000" b="50000"/>
              </a:path>
              <a:tileRect/>
            </a:gra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340000"/>
                </a:camera>
                <a:lightRig rig="threePt" dir="t"/>
              </a:scene3d>
            </a:bodyPr>
            <a:lstStyle/>
            <a:p>
              <a:pPr algn="ctr" defTabSz="2142302" fontAlgn="auto">
                <a:spcBef>
                  <a:spcPts val="0"/>
                </a:spcBef>
                <a:spcAft>
                  <a:spcPts val="0"/>
                </a:spcAft>
                <a:defRPr/>
              </a:pPr>
              <a:r>
                <a:rPr lang="en-US" sz="900" b="1" dirty="0" smtClean="0">
                  <a:effectLst>
                    <a:outerShdw blurRad="50800" dist="38100" dir="2700000" algn="tl" rotWithShape="0">
                      <a:srgbClr val="000000">
                        <a:alpha val="43000"/>
                      </a:srgbClr>
                    </a:outerShdw>
                  </a:effectLst>
                </a:rPr>
                <a:t>ASA</a:t>
              </a:r>
              <a:endParaRPr lang="en-US" sz="900" b="1" dirty="0">
                <a:effectLst>
                  <a:outerShdw blurRad="50800" dist="38100" dir="2700000" algn="tl" rotWithShape="0">
                    <a:srgbClr val="000000">
                      <a:alpha val="43000"/>
                    </a:srgbClr>
                  </a:outerShdw>
                </a:effectLst>
              </a:endParaRPr>
            </a:p>
          </p:txBody>
        </p:sp>
        <p:sp>
          <p:nvSpPr>
            <p:cNvPr id="25" name="Oval 15"/>
            <p:cNvSpPr/>
            <p:nvPr/>
          </p:nvSpPr>
          <p:spPr>
            <a:xfrm rot="20036589">
              <a:off x="669595" y="9635022"/>
              <a:ext cx="3536371" cy="2814864"/>
            </a:xfrm>
            <a:prstGeom prst="ellipse">
              <a:avLst/>
            </a:prstGeom>
            <a:gradFill flip="none" rotWithShape="1">
              <a:gsLst>
                <a:gs pos="16000">
                  <a:srgbClr val="D20000"/>
                </a:gs>
                <a:gs pos="100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004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26" name="Oval 16"/>
            <p:cNvSpPr/>
            <p:nvPr/>
          </p:nvSpPr>
          <p:spPr>
            <a:xfrm rot="2408585">
              <a:off x="3860554" y="9504653"/>
              <a:ext cx="3536372" cy="2888652"/>
            </a:xfrm>
            <a:prstGeom prst="ellipse">
              <a:avLst/>
            </a:prstGeom>
            <a:gradFill flip="none" rotWithShape="1">
              <a:gsLst>
                <a:gs pos="37000">
                  <a:srgbClr val="D20000">
                    <a:alpha val="85000"/>
                  </a:srgbClr>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46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27" name="Oval 17"/>
            <p:cNvSpPr/>
            <p:nvPr/>
          </p:nvSpPr>
          <p:spPr>
            <a:xfrm>
              <a:off x="2544110" y="8352809"/>
              <a:ext cx="3010858" cy="2539019"/>
            </a:xfrm>
            <a:prstGeom prst="ellipse">
              <a:avLst/>
            </a:prstGeom>
            <a:gradFill flip="none" rotWithShape="1">
              <a:gsLst>
                <a:gs pos="13000">
                  <a:srgbClr val="3BA6DE"/>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42302" fontAlgn="auto">
                <a:spcBef>
                  <a:spcPts val="0"/>
                </a:spcBef>
                <a:spcAft>
                  <a:spcPts val="0"/>
                </a:spcAft>
                <a:defRPr/>
              </a:pPr>
              <a:endParaRPr lang="en-US" sz="800" b="1" dirty="0">
                <a:effectLst>
                  <a:outerShdw blurRad="50800" dist="38100" dir="2700000" algn="tl" rotWithShape="0">
                    <a:srgbClr val="000000">
                      <a:alpha val="43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498" y="-205730"/>
            <a:ext cx="8229600" cy="1143000"/>
          </a:xfrm>
        </p:spPr>
        <p:txBody>
          <a:bodyPr>
            <a:normAutofit/>
          </a:bodyPr>
          <a:lstStyle/>
          <a:p>
            <a:r>
              <a:rPr lang="en-US" sz="3600" b="1" dirty="0" smtClean="0">
                <a:solidFill>
                  <a:srgbClr val="C00000"/>
                </a:solidFill>
              </a:rPr>
              <a:t>Organize collections in </a:t>
            </a:r>
            <a:r>
              <a:rPr lang="en-US" sz="3600" b="1" dirty="0" err="1" smtClean="0">
                <a:solidFill>
                  <a:srgbClr val="C00000"/>
                </a:solidFill>
              </a:rPr>
              <a:t>BioSamples</a:t>
            </a:r>
            <a:r>
              <a:rPr lang="en-US" sz="3600" b="1" dirty="0" smtClean="0"/>
              <a:t/>
            </a:r>
            <a:br>
              <a:rPr lang="en-US" sz="3600" b="1" dirty="0" smtClean="0"/>
            </a:br>
            <a:r>
              <a:rPr lang="en-US" sz="1800" b="1" dirty="0" smtClean="0"/>
              <a:t>www.ebi.ac.uk/biosamples</a:t>
            </a:r>
            <a:endParaRPr lang="fr-FR" sz="3600" b="1" dirty="0"/>
          </a:p>
        </p:txBody>
      </p:sp>
      <p:sp>
        <p:nvSpPr>
          <p:cNvPr id="3" name="Espace réservé du contenu 2"/>
          <p:cNvSpPr>
            <a:spLocks noGrp="1"/>
          </p:cNvSpPr>
          <p:nvPr>
            <p:ph idx="1"/>
          </p:nvPr>
        </p:nvSpPr>
        <p:spPr>
          <a:xfrm>
            <a:off x="0" y="951265"/>
            <a:ext cx="9144000" cy="5440362"/>
          </a:xfrm>
        </p:spPr>
        <p:txBody>
          <a:bodyPr>
            <a:noAutofit/>
          </a:bodyPr>
          <a:lstStyle/>
          <a:p>
            <a:pPr>
              <a:buClr>
                <a:srgbClr val="C00000"/>
              </a:buClr>
              <a:buFont typeface="Wingdings" pitchFamily="2" charset="2"/>
              <a:buChar char="v"/>
            </a:pPr>
            <a:r>
              <a:rPr lang="en-US" sz="2400" b="1" dirty="0" smtClean="0"/>
              <a:t>FAANG samples catalogued and automatically connected to all metadata </a:t>
            </a:r>
          </a:p>
          <a:p>
            <a:pPr>
              <a:buFontTx/>
              <a:buChar char="-"/>
            </a:pPr>
            <a:r>
              <a:rPr lang="en-US" sz="2400" dirty="0" smtClean="0"/>
              <a:t>assess common features across species,</a:t>
            </a:r>
          </a:p>
          <a:p>
            <a:pPr>
              <a:buFontTx/>
              <a:buChar char="-"/>
            </a:pPr>
            <a:r>
              <a:rPr lang="en-US" sz="2400" dirty="0" smtClean="0"/>
              <a:t>assess heterogeneity among different portions/aliquots of same organ.    </a:t>
            </a:r>
          </a:p>
          <a:p>
            <a:pPr>
              <a:buFontTx/>
              <a:buChar char="-"/>
            </a:pPr>
            <a:endParaRPr lang="en-US" sz="2400" dirty="0" smtClean="0"/>
          </a:p>
          <a:p>
            <a:pPr>
              <a:buClr>
                <a:srgbClr val="C00000"/>
              </a:buClr>
              <a:buFont typeface="Wingdings" pitchFamily="2" charset="2"/>
              <a:buChar char="v"/>
            </a:pPr>
            <a:r>
              <a:rPr lang="en-US" sz="2400" b="1" dirty="0" smtClean="0"/>
              <a:t>Collaboration with ‘Metadata &amp; Data Sharing’ Committee in progress </a:t>
            </a:r>
            <a:r>
              <a:rPr lang="en-US" sz="2400" dirty="0" smtClean="0"/>
              <a:t>(defining minimum requirements, suitable </a:t>
            </a:r>
            <a:r>
              <a:rPr lang="en-US" sz="2400" dirty="0" err="1" smtClean="0"/>
              <a:t>ontologies</a:t>
            </a:r>
            <a:r>
              <a:rPr lang="en-US" sz="2400" dirty="0" smtClean="0"/>
              <a:t>, choice of reference databases and example metadata)</a:t>
            </a:r>
          </a:p>
          <a:p>
            <a:pPr>
              <a:buClr>
                <a:srgbClr val="C00000"/>
              </a:buClr>
              <a:buFont typeface="Wingdings" pitchFamily="2" charset="2"/>
              <a:buChar char="v"/>
            </a:pPr>
            <a:endParaRPr lang="en-US" sz="2400" dirty="0" smtClean="0"/>
          </a:p>
          <a:p>
            <a:pPr>
              <a:buClr>
                <a:srgbClr val="C00000"/>
              </a:buClr>
              <a:buNone/>
            </a:pPr>
            <a:r>
              <a:rPr lang="fr-FR" sz="2400" b="1" i="1" dirty="0" smtClean="0"/>
              <a:t>The </a:t>
            </a:r>
            <a:r>
              <a:rPr lang="fr-FR" sz="2400" b="1" i="1" dirty="0" err="1" smtClean="0"/>
              <a:t>heterogeneity</a:t>
            </a:r>
            <a:r>
              <a:rPr lang="fr-FR" sz="2400" b="1" i="1" dirty="0" smtClean="0"/>
              <a:t> </a:t>
            </a:r>
            <a:r>
              <a:rPr lang="fr-FR" sz="2400" b="1" i="1" dirty="0" smtClean="0"/>
              <a:t>of </a:t>
            </a:r>
            <a:r>
              <a:rPr lang="fr-FR" sz="2400" b="1" i="1" dirty="0" err="1" smtClean="0"/>
              <a:t>current</a:t>
            </a:r>
            <a:r>
              <a:rPr lang="fr-FR" sz="2400" b="1" i="1" dirty="0" smtClean="0"/>
              <a:t> collections </a:t>
            </a:r>
            <a:r>
              <a:rPr lang="fr-FR" sz="2400" b="1" i="1" dirty="0" err="1" smtClean="0"/>
              <a:t>represents</a:t>
            </a:r>
            <a:r>
              <a:rPr lang="fr-FR" sz="2400" b="1" i="1" dirty="0" smtClean="0"/>
              <a:t> a challenge but </a:t>
            </a:r>
            <a:r>
              <a:rPr lang="fr-FR" sz="2400" b="1" i="1" dirty="0" err="1" smtClean="0"/>
              <a:t>also</a:t>
            </a:r>
            <a:r>
              <a:rPr lang="fr-FR" sz="2400" b="1" i="1" dirty="0" smtClean="0"/>
              <a:t> an </a:t>
            </a:r>
            <a:r>
              <a:rPr lang="fr-FR" sz="2400" b="1" i="1" dirty="0" err="1" smtClean="0"/>
              <a:t>opportunity</a:t>
            </a:r>
            <a:r>
              <a:rPr lang="fr-FR" sz="2400" b="1" i="1" dirty="0" smtClean="0"/>
              <a:t> to </a:t>
            </a:r>
            <a:r>
              <a:rPr lang="fr-FR" sz="2400" b="1" i="1" dirty="0" err="1" smtClean="0"/>
              <a:t>anticipate</a:t>
            </a:r>
            <a:r>
              <a:rPr lang="fr-FR" sz="2400" b="1" i="1" dirty="0" smtClean="0"/>
              <a:t> the </a:t>
            </a:r>
            <a:r>
              <a:rPr lang="fr-FR" sz="2400" b="1" i="1" dirty="0" err="1" smtClean="0"/>
              <a:t>next</a:t>
            </a:r>
            <a:r>
              <a:rPr lang="fr-FR" sz="2400" b="1" i="1" dirty="0" smtClean="0"/>
              <a:t> FAANG phase</a:t>
            </a:r>
          </a:p>
          <a:p>
            <a:pPr>
              <a:buClr>
                <a:srgbClr val="C00000"/>
              </a:buClr>
              <a:buNone/>
            </a:pPr>
            <a:endParaRPr lang="fr-FR" sz="2400" dirty="0"/>
          </a:p>
        </p:txBody>
      </p:sp>
      <p:grpSp>
        <p:nvGrpSpPr>
          <p:cNvPr id="4" name="Group 3"/>
          <p:cNvGrpSpPr>
            <a:grpSpLocks/>
          </p:cNvGrpSpPr>
          <p:nvPr/>
        </p:nvGrpSpPr>
        <p:grpSpPr bwMode="auto">
          <a:xfrm>
            <a:off x="8088935" y="54563"/>
            <a:ext cx="1033332" cy="1080327"/>
            <a:chOff x="669595" y="6695016"/>
            <a:chExt cx="6822336" cy="5754870"/>
          </a:xfrm>
        </p:grpSpPr>
        <p:sp>
          <p:nvSpPr>
            <p:cNvPr id="6" name="Oval 13"/>
            <p:cNvSpPr/>
            <p:nvPr/>
          </p:nvSpPr>
          <p:spPr>
            <a:xfrm rot="19794335">
              <a:off x="3955560" y="6806224"/>
              <a:ext cx="3536371" cy="2624444"/>
            </a:xfrm>
            <a:prstGeom prst="ellipse">
              <a:avLst/>
            </a:prstGeom>
            <a:gradFill flip="none" rotWithShape="1">
              <a:gsLst>
                <a:gs pos="16000">
                  <a:srgbClr val="D20000"/>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19734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7" name="Oval 14"/>
            <p:cNvSpPr/>
            <p:nvPr/>
          </p:nvSpPr>
          <p:spPr>
            <a:xfrm rot="2325215">
              <a:off x="804902" y="6695016"/>
              <a:ext cx="3536371" cy="2779127"/>
            </a:xfrm>
            <a:prstGeom prst="ellipse">
              <a:avLst/>
            </a:prstGeom>
            <a:gradFill flip="none" rotWithShape="1">
              <a:gsLst>
                <a:gs pos="37000">
                  <a:srgbClr val="D20000">
                    <a:alpha val="85000"/>
                  </a:srgbClr>
                </a:gs>
                <a:gs pos="100000">
                  <a:srgbClr val="FFFFFF"/>
                </a:gs>
              </a:gsLst>
              <a:path path="circle">
                <a:fillToRect l="50000" t="50000" r="50000" b="50000"/>
              </a:path>
              <a:tileRect/>
            </a:gra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340000"/>
                </a:camera>
                <a:lightRig rig="threePt" dir="t"/>
              </a:scene3d>
            </a:bodyPr>
            <a:lstStyle/>
            <a:p>
              <a:pPr algn="ctr" defTabSz="2142302" fontAlgn="auto">
                <a:spcBef>
                  <a:spcPts val="0"/>
                </a:spcBef>
                <a:spcAft>
                  <a:spcPts val="0"/>
                </a:spcAft>
                <a:defRPr/>
              </a:pPr>
              <a:r>
                <a:rPr lang="en-US" sz="900" b="1" dirty="0" smtClean="0">
                  <a:effectLst>
                    <a:outerShdw blurRad="50800" dist="38100" dir="2700000" algn="tl" rotWithShape="0">
                      <a:srgbClr val="000000">
                        <a:alpha val="43000"/>
                      </a:srgbClr>
                    </a:outerShdw>
                  </a:effectLst>
                </a:rPr>
                <a:t>ASA</a:t>
              </a:r>
              <a:endParaRPr lang="en-US" sz="900" b="1" dirty="0">
                <a:effectLst>
                  <a:outerShdw blurRad="50800" dist="38100" dir="2700000" algn="tl" rotWithShape="0">
                    <a:srgbClr val="000000">
                      <a:alpha val="43000"/>
                    </a:srgbClr>
                  </a:outerShdw>
                </a:effectLst>
              </a:endParaRPr>
            </a:p>
          </p:txBody>
        </p:sp>
        <p:sp>
          <p:nvSpPr>
            <p:cNvPr id="8" name="Oval 15"/>
            <p:cNvSpPr/>
            <p:nvPr/>
          </p:nvSpPr>
          <p:spPr>
            <a:xfrm rot="20036589">
              <a:off x="669595" y="9635022"/>
              <a:ext cx="3536371" cy="2814864"/>
            </a:xfrm>
            <a:prstGeom prst="ellipse">
              <a:avLst/>
            </a:prstGeom>
            <a:gradFill flip="none" rotWithShape="1">
              <a:gsLst>
                <a:gs pos="16000">
                  <a:srgbClr val="D20000"/>
                </a:gs>
                <a:gs pos="100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004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9" name="Oval 16"/>
            <p:cNvSpPr/>
            <p:nvPr/>
          </p:nvSpPr>
          <p:spPr>
            <a:xfrm rot="2408585">
              <a:off x="3860554" y="9504653"/>
              <a:ext cx="3536372" cy="2888652"/>
            </a:xfrm>
            <a:prstGeom prst="ellipse">
              <a:avLst/>
            </a:prstGeom>
            <a:gradFill flip="none" rotWithShape="1">
              <a:gsLst>
                <a:gs pos="37000">
                  <a:srgbClr val="D20000">
                    <a:alpha val="85000"/>
                  </a:srgbClr>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46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0" name="Oval 17"/>
            <p:cNvSpPr/>
            <p:nvPr/>
          </p:nvSpPr>
          <p:spPr>
            <a:xfrm>
              <a:off x="2544110" y="8352809"/>
              <a:ext cx="3010858" cy="2539019"/>
            </a:xfrm>
            <a:prstGeom prst="ellipse">
              <a:avLst/>
            </a:prstGeom>
            <a:gradFill flip="none" rotWithShape="1">
              <a:gsLst>
                <a:gs pos="13000">
                  <a:srgbClr val="3BA6DE"/>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42302" fontAlgn="auto">
                <a:spcBef>
                  <a:spcPts val="0"/>
                </a:spcBef>
                <a:spcAft>
                  <a:spcPts val="0"/>
                </a:spcAft>
                <a:defRPr/>
              </a:pPr>
              <a:endParaRPr lang="en-US" sz="800" b="1" dirty="0">
                <a:effectLst>
                  <a:outerShdw blurRad="50800" dist="38100" dir="2700000" algn="tl" rotWithShape="0">
                    <a:srgbClr val="000000">
                      <a:alpha val="43000"/>
                    </a:srgbClr>
                  </a:outerShdw>
                </a:effectLst>
              </a:endParaRPr>
            </a:p>
          </p:txBody>
        </p:sp>
      </p:grpSp>
      <p:sp>
        <p:nvSpPr>
          <p:cNvPr id="11"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183734" y="6356350"/>
            <a:ext cx="4727448" cy="365125"/>
          </a:xfrm>
          <a:prstGeom prst="rect">
            <a:avLst/>
          </a:prstGeom>
        </p:spPr>
        <p:txBody>
          <a:bodyPr/>
          <a:lstStyle>
            <a:lvl1pPr>
              <a:defRPr sz="1600" i="1"/>
            </a:lvl1pPr>
          </a:lstStyle>
          <a:p>
            <a:r>
              <a:rPr lang="en-US" dirty="0" smtClean="0">
                <a:solidFill>
                  <a:srgbClr val="C00000"/>
                </a:solidFill>
              </a:rPr>
              <a:t>GO-FAANG workshop, Washington, DC – Oct. 7-8, 2015</a:t>
            </a:r>
            <a:endParaRPr lang="en-US" dirty="0">
              <a:solidFill>
                <a:srgbClr val="C00000"/>
              </a:solidFill>
            </a:endParaRPr>
          </a:p>
        </p:txBody>
      </p:sp>
      <p:sp>
        <p:nvSpPr>
          <p:cNvPr id="16" name="Rectangle avec flèche vers le haut 15"/>
          <p:cNvSpPr/>
          <p:nvPr/>
        </p:nvSpPr>
        <p:spPr>
          <a:xfrm>
            <a:off x="5495023" y="5204162"/>
            <a:ext cx="3571704" cy="1063756"/>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u="sng" dirty="0" err="1" smtClean="0"/>
              <a:t>Individual</a:t>
            </a:r>
            <a:r>
              <a:rPr lang="fr-FR" b="1" u="sng" dirty="0" smtClean="0"/>
              <a:t> </a:t>
            </a:r>
            <a:r>
              <a:rPr lang="fr-FR" b="1" u="sng" dirty="0" err="1" smtClean="0"/>
              <a:t>projects</a:t>
            </a:r>
            <a:r>
              <a:rPr lang="fr-FR" b="1" u="sng" dirty="0" smtClean="0"/>
              <a:t> </a:t>
            </a:r>
            <a:r>
              <a:rPr lang="fr-FR" b="1" dirty="0" smtClean="0"/>
              <a:t>= </a:t>
            </a:r>
            <a:r>
              <a:rPr lang="fr-FR" b="1" dirty="0" smtClean="0"/>
              <a:t>« variable » </a:t>
            </a:r>
            <a:r>
              <a:rPr lang="fr-FR" b="1" dirty="0" err="1" smtClean="0"/>
              <a:t>research</a:t>
            </a:r>
            <a:r>
              <a:rPr lang="fr-FR" b="1" dirty="0" smtClean="0"/>
              <a:t> goals</a:t>
            </a:r>
            <a:endParaRPr lang="fr-FR" b="1" u="sng" dirty="0"/>
          </a:p>
        </p:txBody>
      </p:sp>
      <p:grpSp>
        <p:nvGrpSpPr>
          <p:cNvPr id="2" name="Group 3"/>
          <p:cNvGrpSpPr>
            <a:grpSpLocks/>
          </p:cNvGrpSpPr>
          <p:nvPr/>
        </p:nvGrpSpPr>
        <p:grpSpPr bwMode="auto">
          <a:xfrm>
            <a:off x="8088935" y="54563"/>
            <a:ext cx="1033332" cy="1080327"/>
            <a:chOff x="669595" y="6695016"/>
            <a:chExt cx="6822336" cy="5754870"/>
          </a:xfrm>
        </p:grpSpPr>
        <p:sp>
          <p:nvSpPr>
            <p:cNvPr id="11" name="Oval 13"/>
            <p:cNvSpPr/>
            <p:nvPr/>
          </p:nvSpPr>
          <p:spPr>
            <a:xfrm rot="19794335">
              <a:off x="3955560" y="6806224"/>
              <a:ext cx="3536371" cy="2624444"/>
            </a:xfrm>
            <a:prstGeom prst="ellipse">
              <a:avLst/>
            </a:prstGeom>
            <a:gradFill flip="none" rotWithShape="1">
              <a:gsLst>
                <a:gs pos="16000">
                  <a:srgbClr val="D20000"/>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19734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2" name="Oval 14"/>
            <p:cNvSpPr/>
            <p:nvPr/>
          </p:nvSpPr>
          <p:spPr>
            <a:xfrm rot="2325215">
              <a:off x="804902" y="6695016"/>
              <a:ext cx="3536371" cy="2779127"/>
            </a:xfrm>
            <a:prstGeom prst="ellipse">
              <a:avLst/>
            </a:prstGeom>
            <a:gradFill flip="none" rotWithShape="1">
              <a:gsLst>
                <a:gs pos="37000">
                  <a:srgbClr val="D20000">
                    <a:alpha val="85000"/>
                  </a:srgbClr>
                </a:gs>
                <a:gs pos="100000">
                  <a:srgbClr val="FFFFFF"/>
                </a:gs>
              </a:gsLst>
              <a:path path="circle">
                <a:fillToRect l="50000" t="50000" r="50000" b="50000"/>
              </a:path>
              <a:tileRect/>
            </a:grad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340000"/>
                </a:camera>
                <a:lightRig rig="threePt" dir="t"/>
              </a:scene3d>
            </a:bodyPr>
            <a:lstStyle/>
            <a:p>
              <a:pPr algn="ctr" defTabSz="2142302" fontAlgn="auto">
                <a:spcBef>
                  <a:spcPts val="0"/>
                </a:spcBef>
                <a:spcAft>
                  <a:spcPts val="0"/>
                </a:spcAft>
                <a:defRPr/>
              </a:pPr>
              <a:r>
                <a:rPr lang="en-US" sz="900" b="1" dirty="0" smtClean="0">
                  <a:effectLst>
                    <a:outerShdw blurRad="50800" dist="38100" dir="2700000" algn="tl" rotWithShape="0">
                      <a:srgbClr val="000000">
                        <a:alpha val="43000"/>
                      </a:srgbClr>
                    </a:outerShdw>
                  </a:effectLst>
                </a:rPr>
                <a:t>ASA</a:t>
              </a:r>
              <a:endParaRPr lang="en-US" sz="900" b="1" dirty="0">
                <a:effectLst>
                  <a:outerShdw blurRad="50800" dist="38100" dir="2700000" algn="tl" rotWithShape="0">
                    <a:srgbClr val="000000">
                      <a:alpha val="43000"/>
                    </a:srgbClr>
                  </a:outerShdw>
                </a:effectLst>
              </a:endParaRPr>
            </a:p>
          </p:txBody>
        </p:sp>
        <p:sp>
          <p:nvSpPr>
            <p:cNvPr id="17" name="Oval 15"/>
            <p:cNvSpPr/>
            <p:nvPr/>
          </p:nvSpPr>
          <p:spPr>
            <a:xfrm rot="20036589">
              <a:off x="669595" y="9635022"/>
              <a:ext cx="3536371" cy="2814864"/>
            </a:xfrm>
            <a:prstGeom prst="ellipse">
              <a:avLst/>
            </a:prstGeom>
            <a:gradFill flip="none" rotWithShape="1">
              <a:gsLst>
                <a:gs pos="16000">
                  <a:srgbClr val="D20000"/>
                </a:gs>
                <a:gs pos="100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004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18" name="Oval 16"/>
            <p:cNvSpPr/>
            <p:nvPr/>
          </p:nvSpPr>
          <p:spPr>
            <a:xfrm rot="2408585">
              <a:off x="3860554" y="9504653"/>
              <a:ext cx="3536372" cy="2888652"/>
            </a:xfrm>
            <a:prstGeom prst="ellipse">
              <a:avLst/>
            </a:prstGeom>
            <a:gradFill flip="none" rotWithShape="1">
              <a:gsLst>
                <a:gs pos="37000">
                  <a:srgbClr val="D20000">
                    <a:alpha val="85000"/>
                  </a:srgbClr>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rot lat="0" lon="0" rev="2460000"/>
                </a:camera>
                <a:lightRig rig="threePt" dir="t"/>
              </a:scene3d>
            </a:bodyPr>
            <a:lstStyle/>
            <a:p>
              <a:pPr algn="ctr" defTabSz="2142302" fontAlgn="auto">
                <a:spcBef>
                  <a:spcPts val="0"/>
                </a:spcBef>
                <a:spcAft>
                  <a:spcPts val="0"/>
                </a:spcAft>
                <a:defRPr/>
              </a:pPr>
              <a:endParaRPr lang="en-US" sz="600" b="1" dirty="0">
                <a:effectLst>
                  <a:outerShdw blurRad="50800" dist="38100" dir="2700000" algn="tl" rotWithShape="0">
                    <a:srgbClr val="000000">
                      <a:alpha val="43000"/>
                    </a:srgbClr>
                  </a:outerShdw>
                </a:effectLst>
              </a:endParaRPr>
            </a:p>
          </p:txBody>
        </p:sp>
        <p:sp>
          <p:nvSpPr>
            <p:cNvPr id="20" name="Oval 17"/>
            <p:cNvSpPr/>
            <p:nvPr/>
          </p:nvSpPr>
          <p:spPr>
            <a:xfrm>
              <a:off x="2544110" y="8352809"/>
              <a:ext cx="3010858" cy="2539019"/>
            </a:xfrm>
            <a:prstGeom prst="ellipse">
              <a:avLst/>
            </a:prstGeom>
            <a:gradFill flip="none" rotWithShape="1">
              <a:gsLst>
                <a:gs pos="13000">
                  <a:srgbClr val="3BA6DE"/>
                </a:gs>
                <a:gs pos="100000">
                  <a:srgbClr val="FFFFFF"/>
                </a:gs>
              </a:gsLst>
              <a:path path="circle">
                <a:fillToRect l="50000" t="50000" r="50000" b="50000"/>
              </a:path>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42302" fontAlgn="auto">
                <a:spcBef>
                  <a:spcPts val="0"/>
                </a:spcBef>
                <a:spcAft>
                  <a:spcPts val="0"/>
                </a:spcAft>
                <a:defRPr/>
              </a:pPr>
              <a:endParaRPr lang="en-US" sz="800" b="1" dirty="0">
                <a:effectLst>
                  <a:outerShdw blurRad="50800" dist="38100" dir="2700000" algn="tl" rotWithShape="0">
                    <a:srgbClr val="000000">
                      <a:alpha val="43000"/>
                    </a:srgbClr>
                  </a:outerShdw>
                </a:effectLst>
              </a:endParaRPr>
            </a:p>
          </p:txBody>
        </p:sp>
      </p:grpSp>
      <p:sp>
        <p:nvSpPr>
          <p:cNvPr id="15" name="Titre 1"/>
          <p:cNvSpPr txBox="1">
            <a:spLocks/>
          </p:cNvSpPr>
          <p:nvPr/>
        </p:nvSpPr>
        <p:spPr>
          <a:xfrm>
            <a:off x="-394613" y="-300595"/>
            <a:ext cx="9143999" cy="1143000"/>
          </a:xfrm>
          <a:prstGeom prst="rect">
            <a:avLst/>
          </a:prstGeom>
        </p:spPr>
        <p:txBody>
          <a:bodyPr vert="horz" lIns="91440" tIns="45720" rIns="91440" bIns="45720" rtlCol="0" anchor="ctr">
            <a:noAutofit/>
          </a:bodyPr>
          <a:lstStyle/>
          <a:p>
            <a:pPr lvl="0" algn="ctr">
              <a:spcBef>
                <a:spcPct val="0"/>
              </a:spcBef>
              <a:defRPr/>
            </a:pPr>
            <a:r>
              <a:rPr lang="fr-FR" sz="3200" b="1" dirty="0" err="1" smtClean="0">
                <a:solidFill>
                  <a:srgbClr val="C00000"/>
                </a:solidFill>
              </a:rPr>
              <a:t>Examples</a:t>
            </a:r>
            <a:r>
              <a:rPr lang="fr-FR" sz="3200" b="1" dirty="0" smtClean="0">
                <a:solidFill>
                  <a:srgbClr val="C00000"/>
                </a:solidFill>
              </a:rPr>
              <a:t> of collection</a:t>
            </a:r>
            <a:r>
              <a:rPr kumimoji="0" lang="fr-FR" sz="3200" b="1" i="0" u="none" strike="noStrike" kern="1200" cap="none" spc="0" normalizeH="0" baseline="0" noProof="0" dirty="0" smtClean="0">
                <a:ln>
                  <a:noFill/>
                </a:ln>
                <a:solidFill>
                  <a:srgbClr val="C00000"/>
                </a:solidFill>
                <a:effectLst/>
                <a:uLnTx/>
                <a:uFillTx/>
                <a:latin typeface="+mj-lt"/>
                <a:ea typeface="+mj-ea"/>
                <a:cs typeface="+mj-cs"/>
              </a:rPr>
              <a:t>: </a:t>
            </a:r>
            <a:r>
              <a:rPr kumimoji="0" lang="fr-FR" sz="3200" b="1" i="0" u="none" strike="noStrike" kern="1200" cap="none" spc="0" normalizeH="0" baseline="0" noProof="0" dirty="0" err="1" smtClean="0">
                <a:ln>
                  <a:noFill/>
                </a:ln>
                <a:solidFill>
                  <a:srgbClr val="C00000"/>
                </a:solidFill>
                <a:effectLst/>
                <a:uLnTx/>
                <a:uFillTx/>
                <a:latin typeface="+mj-lt"/>
                <a:ea typeface="+mj-ea"/>
                <a:cs typeface="+mj-cs"/>
              </a:rPr>
              <a:t>chicken</a:t>
            </a:r>
            <a:r>
              <a:rPr kumimoji="0" lang="fr-FR" sz="3200" b="1" i="0" u="none" strike="noStrike" kern="1200" cap="none" spc="0" normalizeH="0" baseline="0" noProof="0" dirty="0" smtClean="0">
                <a:ln>
                  <a:noFill/>
                </a:ln>
                <a:solidFill>
                  <a:srgbClr val="C00000"/>
                </a:solidFill>
                <a:effectLst/>
                <a:uLnTx/>
                <a:uFillTx/>
                <a:latin typeface="+mj-lt"/>
                <a:ea typeface="+mj-ea"/>
                <a:cs typeface="+mj-cs"/>
              </a:rPr>
              <a:t> and </a:t>
            </a:r>
            <a:r>
              <a:rPr kumimoji="0" lang="fr-FR" sz="3200" b="1" i="0" u="none" strike="noStrike" kern="1200" cap="none" spc="0" normalizeH="0" baseline="0" noProof="0" dirty="0" err="1" smtClean="0">
                <a:ln>
                  <a:noFill/>
                </a:ln>
                <a:solidFill>
                  <a:srgbClr val="C00000"/>
                </a:solidFill>
                <a:effectLst/>
                <a:uLnTx/>
                <a:uFillTx/>
                <a:latin typeface="+mj-lt"/>
                <a:ea typeface="+mj-ea"/>
                <a:cs typeface="+mj-cs"/>
              </a:rPr>
              <a:t>cattle</a:t>
            </a:r>
            <a:endParaRPr kumimoji="0" lang="fr-FR" sz="3200" b="1" i="1" u="none" strike="noStrike" kern="1200" cap="none" spc="0" normalizeH="0" baseline="0" noProof="0" dirty="0">
              <a:ln>
                <a:noFill/>
              </a:ln>
              <a:solidFill>
                <a:srgbClr val="C00000"/>
              </a:solidFill>
              <a:effectLst/>
              <a:uLnTx/>
              <a:uFillTx/>
              <a:latin typeface="+mj-lt"/>
              <a:ea typeface="+mj-ea"/>
              <a:cs typeface="+mj-cs"/>
            </a:endParaRPr>
          </a:p>
        </p:txBody>
      </p:sp>
      <p:sp>
        <p:nvSpPr>
          <p:cNvPr id="21" name="ZoneTexte 20"/>
          <p:cNvSpPr txBox="1"/>
          <p:nvPr/>
        </p:nvSpPr>
        <p:spPr>
          <a:xfrm>
            <a:off x="1713185" y="5360276"/>
            <a:ext cx="3394842" cy="707886"/>
          </a:xfrm>
          <a:prstGeom prst="rect">
            <a:avLst/>
          </a:prstGeom>
          <a:noFill/>
          <a:ln>
            <a:solidFill>
              <a:srgbClr val="C00000"/>
            </a:solidFill>
          </a:ln>
        </p:spPr>
        <p:txBody>
          <a:bodyPr wrap="square" rtlCol="0">
            <a:spAutoFit/>
          </a:bodyPr>
          <a:lstStyle/>
          <a:p>
            <a:pPr algn="ctr"/>
            <a:r>
              <a:rPr lang="fr-FR" sz="2000" b="1" dirty="0" smtClean="0">
                <a:solidFill>
                  <a:srgbClr val="C00000"/>
                </a:solidFill>
              </a:rPr>
              <a:t>2 ‘Pilot </a:t>
            </a:r>
            <a:r>
              <a:rPr lang="fr-FR" sz="2000" b="1" dirty="0" err="1" smtClean="0">
                <a:solidFill>
                  <a:srgbClr val="C00000"/>
                </a:solidFill>
              </a:rPr>
              <a:t>projects</a:t>
            </a:r>
            <a:r>
              <a:rPr lang="fr-FR" sz="2000" b="1" dirty="0" smtClean="0">
                <a:solidFill>
                  <a:srgbClr val="C00000"/>
                </a:solidFill>
              </a:rPr>
              <a:t>’ on multiple </a:t>
            </a:r>
            <a:r>
              <a:rPr lang="fr-FR" sz="2000" b="1" dirty="0" err="1" smtClean="0">
                <a:solidFill>
                  <a:srgbClr val="C00000"/>
                </a:solidFill>
              </a:rPr>
              <a:t>species</a:t>
            </a:r>
            <a:endParaRPr lang="fr-FR" sz="2000" b="1" dirty="0">
              <a:solidFill>
                <a:srgbClr val="C00000"/>
              </a:solidFill>
            </a:endParaRPr>
          </a:p>
        </p:txBody>
      </p:sp>
      <p:sp>
        <p:nvSpPr>
          <p:cNvPr id="22" name="Ellipse 21"/>
          <p:cNvSpPr/>
          <p:nvPr/>
        </p:nvSpPr>
        <p:spPr>
          <a:xfrm>
            <a:off x="5612524" y="1233059"/>
            <a:ext cx="725214" cy="3783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5649314" y="1900449"/>
            <a:ext cx="725214" cy="3783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p:cNvSpPr/>
          <p:nvPr/>
        </p:nvSpPr>
        <p:spPr>
          <a:xfrm>
            <a:off x="5659824" y="3457904"/>
            <a:ext cx="725214" cy="3783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Ellipse 24"/>
          <p:cNvSpPr/>
          <p:nvPr/>
        </p:nvSpPr>
        <p:spPr>
          <a:xfrm>
            <a:off x="5638800" y="3005956"/>
            <a:ext cx="725214" cy="3783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6" name="Tableau 25"/>
          <p:cNvGraphicFramePr>
            <a:graphicFrameLocks noGrp="1"/>
          </p:cNvGraphicFramePr>
          <p:nvPr/>
        </p:nvGraphicFramePr>
        <p:xfrm>
          <a:off x="64396" y="772732"/>
          <a:ext cx="9002331" cy="4404796"/>
        </p:xfrm>
        <a:graphic>
          <a:graphicData uri="http://schemas.openxmlformats.org/drawingml/2006/table">
            <a:tbl>
              <a:tblPr/>
              <a:tblGrid>
                <a:gridCol w="1744492"/>
                <a:gridCol w="1567246"/>
                <a:gridCol w="2416171"/>
                <a:gridCol w="811608"/>
                <a:gridCol w="2462814"/>
              </a:tblGrid>
              <a:tr h="222040">
                <a:tc>
                  <a:txBody>
                    <a:bodyPr/>
                    <a:lstStyle/>
                    <a:p>
                      <a:pPr algn="l" rtl="0" fontAlgn="b"/>
                      <a:r>
                        <a:rPr lang="fr-FR" sz="1400" b="1" i="1" u="none" strike="noStrike" dirty="0" smtClean="0">
                          <a:solidFill>
                            <a:srgbClr val="C00000"/>
                          </a:solidFill>
                          <a:latin typeface="Arial"/>
                        </a:rPr>
                        <a:t>Line/</a:t>
                      </a:r>
                      <a:r>
                        <a:rPr lang="fr-FR" sz="1400" b="1" i="1" u="none" strike="noStrike" dirty="0" err="1" smtClean="0">
                          <a:solidFill>
                            <a:srgbClr val="C00000"/>
                          </a:solidFill>
                          <a:latin typeface="Arial"/>
                        </a:rPr>
                        <a:t>Breed</a:t>
                      </a:r>
                      <a:endParaRPr lang="fr-FR" sz="1400" b="1" i="1" u="none" strike="noStrike" dirty="0">
                        <a:solidFill>
                          <a:srgbClr val="C00000"/>
                        </a:solidFill>
                        <a:latin typeface="Arial"/>
                      </a:endParaRPr>
                    </a:p>
                  </a:txBody>
                  <a:tcPr marL="6324" marR="6324" marT="6324" marB="0" anchor="b">
                    <a:lnL>
                      <a:noFill/>
                    </a:lnL>
                    <a:lnR>
                      <a:noFill/>
                    </a:lnR>
                    <a:lnT>
                      <a:noFill/>
                    </a:lnT>
                    <a:lnB>
                      <a:noFill/>
                    </a:lnB>
                  </a:tcPr>
                </a:tc>
                <a:tc>
                  <a:txBody>
                    <a:bodyPr/>
                    <a:lstStyle/>
                    <a:p>
                      <a:pPr algn="l" rtl="0" fontAlgn="b"/>
                      <a:r>
                        <a:rPr lang="fr-FR" sz="1400" b="1" i="1" u="none" strike="noStrike" dirty="0" err="1">
                          <a:solidFill>
                            <a:srgbClr val="C00000"/>
                          </a:solidFill>
                          <a:latin typeface="Arial"/>
                        </a:rPr>
                        <a:t>Dev</a:t>
                      </a:r>
                      <a:r>
                        <a:rPr lang="fr-FR" sz="1400" b="1" i="1" u="none" strike="noStrike" dirty="0">
                          <a:solidFill>
                            <a:srgbClr val="C00000"/>
                          </a:solidFill>
                          <a:latin typeface="Arial"/>
                        </a:rPr>
                        <a:t>.  stage</a:t>
                      </a:r>
                    </a:p>
                  </a:txBody>
                  <a:tcPr marL="6324" marR="6324" marT="6324" marB="0" anchor="b">
                    <a:lnL>
                      <a:noFill/>
                    </a:lnL>
                    <a:lnR>
                      <a:noFill/>
                    </a:lnR>
                    <a:lnT>
                      <a:noFill/>
                    </a:lnT>
                    <a:lnB>
                      <a:noFill/>
                    </a:lnB>
                  </a:tcPr>
                </a:tc>
                <a:tc>
                  <a:txBody>
                    <a:bodyPr/>
                    <a:lstStyle/>
                    <a:p>
                      <a:pPr algn="l" rtl="0" fontAlgn="b"/>
                      <a:r>
                        <a:rPr lang="fr-FR" sz="1400" b="1" i="1" u="none" strike="noStrike" dirty="0">
                          <a:solidFill>
                            <a:srgbClr val="C00000"/>
                          </a:solidFill>
                          <a:latin typeface="Arial"/>
                        </a:rPr>
                        <a:t>Tissues/</a:t>
                      </a:r>
                      <a:r>
                        <a:rPr lang="fr-FR" sz="1400" b="1" i="1" u="none" strike="noStrike" dirty="0" err="1">
                          <a:solidFill>
                            <a:srgbClr val="C00000"/>
                          </a:solidFill>
                          <a:latin typeface="Arial"/>
                        </a:rPr>
                        <a:t>Cells</a:t>
                      </a:r>
                      <a:endParaRPr lang="fr-FR" sz="1400" b="1" i="1" u="none" strike="noStrike" dirty="0">
                        <a:solidFill>
                          <a:srgbClr val="C00000"/>
                        </a:solidFill>
                        <a:latin typeface="Arial"/>
                      </a:endParaRPr>
                    </a:p>
                  </a:txBody>
                  <a:tcPr marL="6324" marR="6324" marT="6324" marB="0" anchor="b">
                    <a:lnL>
                      <a:noFill/>
                    </a:lnL>
                    <a:lnR>
                      <a:noFill/>
                    </a:lnR>
                    <a:lnT>
                      <a:noFill/>
                    </a:lnT>
                    <a:lnB>
                      <a:noFill/>
                    </a:lnB>
                  </a:tcPr>
                </a:tc>
                <a:tc>
                  <a:txBody>
                    <a:bodyPr/>
                    <a:lstStyle/>
                    <a:p>
                      <a:pPr algn="l" rtl="0" fontAlgn="b"/>
                      <a:r>
                        <a:rPr lang="fr-FR" sz="1400" b="1" i="1" u="none" strike="noStrike" dirty="0">
                          <a:solidFill>
                            <a:srgbClr val="C00000"/>
                          </a:solidFill>
                          <a:latin typeface="Arial"/>
                        </a:rPr>
                        <a:t>Country</a:t>
                      </a:r>
                    </a:p>
                  </a:txBody>
                  <a:tcPr marL="6324" marR="6324" marT="6324" marB="0" anchor="b">
                    <a:lnL>
                      <a:noFill/>
                    </a:lnL>
                    <a:lnR>
                      <a:noFill/>
                    </a:lnR>
                    <a:lnT>
                      <a:noFill/>
                    </a:lnT>
                    <a:lnB>
                      <a:noFill/>
                    </a:lnB>
                  </a:tcPr>
                </a:tc>
                <a:tc>
                  <a:txBody>
                    <a:bodyPr/>
                    <a:lstStyle/>
                    <a:p>
                      <a:pPr algn="l" fontAlgn="b"/>
                      <a:r>
                        <a:rPr lang="fr-FR" sz="1400" b="1" i="1" u="none" strike="noStrike" dirty="0" smtClean="0">
                          <a:solidFill>
                            <a:srgbClr val="C00000"/>
                          </a:solidFill>
                          <a:latin typeface="Arial"/>
                        </a:rPr>
                        <a:t># Tissues/</a:t>
                      </a:r>
                      <a:r>
                        <a:rPr lang="fr-FR" sz="1400" b="1" i="1" u="none" strike="noStrike" dirty="0" err="1" smtClean="0">
                          <a:solidFill>
                            <a:srgbClr val="C00000"/>
                          </a:solidFill>
                          <a:latin typeface="Arial"/>
                        </a:rPr>
                        <a:t>Assays</a:t>
                      </a:r>
                      <a:endParaRPr lang="fr-FR" sz="1400" b="1" i="1" u="none" strike="noStrike" dirty="0">
                        <a:solidFill>
                          <a:srgbClr val="C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a:noFill/>
                    </a:lnB>
                  </a:tcPr>
                </a:tc>
              </a:tr>
              <a:tr h="222040">
                <a:tc>
                  <a:txBody>
                    <a:bodyPr/>
                    <a:lstStyle/>
                    <a:p>
                      <a:pPr algn="l" rtl="0" fontAlgn="b"/>
                      <a:r>
                        <a:rPr lang="fr-FR" sz="1400" b="1" i="1" u="none" strike="noStrike" dirty="0" err="1">
                          <a:solidFill>
                            <a:schemeClr val="tx1"/>
                          </a:solidFill>
                          <a:latin typeface="Arial"/>
                        </a:rPr>
                        <a:t>Chicken</a:t>
                      </a:r>
                      <a:r>
                        <a:rPr lang="fr-FR" sz="1400" b="1" i="1" u="none" strike="noStrike" dirty="0">
                          <a:solidFill>
                            <a:schemeClr val="tx1"/>
                          </a:solidFill>
                          <a:latin typeface="Arial"/>
                        </a:rPr>
                        <a:t> </a:t>
                      </a: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1"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1" i="1"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470726">
                <a:tc>
                  <a:txBody>
                    <a:bodyPr/>
                    <a:lstStyle/>
                    <a:p>
                      <a:pPr algn="l" rtl="0" fontAlgn="b"/>
                      <a:r>
                        <a:rPr lang="fr-FR" sz="1400" b="0" i="0" u="none" strike="noStrike" dirty="0">
                          <a:solidFill>
                            <a:srgbClr val="000000"/>
                          </a:solidFill>
                          <a:latin typeface="Arial"/>
                        </a:rPr>
                        <a:t>F1 (line 6X7) ADOL</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20 </a:t>
                      </a:r>
                      <a:r>
                        <a:rPr lang="fr-FR" sz="1400" b="0" i="0" u="none" strike="noStrike" dirty="0" err="1">
                          <a:solidFill>
                            <a:srgbClr val="000000"/>
                          </a:solidFill>
                          <a:latin typeface="Arial"/>
                        </a:rPr>
                        <a:t>weeks</a:t>
                      </a:r>
                      <a:r>
                        <a:rPr lang="fr-FR" sz="1400" b="0" i="0" u="none" strike="noStrike" dirty="0">
                          <a:solidFill>
                            <a:srgbClr val="000000"/>
                          </a:solidFill>
                          <a:latin typeface="Arial"/>
                        </a:rPr>
                        <a:t> (2 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8/ </a:t>
                      </a:r>
                      <a:r>
                        <a:rPr lang="fr-FR" sz="1400" b="0" i="0" u="none" strike="noStrike" dirty="0" err="1">
                          <a:solidFill>
                            <a:srgbClr val="000000"/>
                          </a:solidFill>
                          <a:latin typeface="Arial"/>
                        </a:rPr>
                        <a:t>RNA-seq</a:t>
                      </a:r>
                      <a:r>
                        <a:rPr lang="fr-FR" sz="1400" b="0" i="0" u="none" strike="noStrike" dirty="0">
                          <a:solidFill>
                            <a:srgbClr val="000000"/>
                          </a:solidFill>
                          <a:latin typeface="Arial"/>
                        </a:rPr>
                        <a:t>, 4 histone marks, DNA-seq, CTCF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F1 (line 6X7) ADOL</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2 and 8 weeks (M)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CD4 T lymphocytes/spleen</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a:solidFill>
                            <a:srgbClr val="000000"/>
                          </a:solidFill>
                          <a:latin typeface="Arial"/>
                        </a:rPr>
                        <a:t>1</a:t>
                      </a:r>
                      <a:r>
                        <a:rPr lang="fr-FR" sz="1400" b="0" i="0" u="none" strike="noStrike" dirty="0" smtClean="0">
                          <a:solidFill>
                            <a:srgbClr val="000000"/>
                          </a:solidFill>
                          <a:latin typeface="Arial"/>
                        </a:rPr>
                        <a:t>/ </a:t>
                      </a:r>
                      <a:r>
                        <a:rPr lang="fr-FR" sz="1400" b="0" i="0" u="none" strike="noStrike" dirty="0" err="1" smtClean="0">
                          <a:solidFill>
                            <a:srgbClr val="000000"/>
                          </a:solidFill>
                          <a:latin typeface="Arial"/>
                        </a:rPr>
                        <a:t>RNA-seq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436">
                <a:tc>
                  <a:txBody>
                    <a:bodyPr/>
                    <a:lstStyle/>
                    <a:p>
                      <a:pPr algn="l" rtl="0" fontAlgn="b"/>
                      <a:r>
                        <a:rPr lang="fr-FR" sz="1400" b="0" i="0" u="none" strike="noStrike" dirty="0">
                          <a:solidFill>
                            <a:srgbClr val="000000"/>
                          </a:solidFill>
                          <a:latin typeface="Arial"/>
                        </a:rPr>
                        <a:t>White Leghorn </a:t>
                      </a:r>
                    </a:p>
                  </a:txBody>
                  <a:tcPr marL="6324" marR="6324" marT="632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42 weeks (2M and 2F)</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 + CD4/CD8 T lymphocytes/spleen+ </a:t>
                      </a:r>
                      <a:r>
                        <a:rPr lang="fr-FR" sz="1400" b="0" i="0" u="none" strike="noStrike" dirty="0" err="1">
                          <a:solidFill>
                            <a:srgbClr val="000000"/>
                          </a:solidFill>
                          <a:latin typeface="Arial"/>
                        </a:rPr>
                        <a:t>PBMCs</a:t>
                      </a:r>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France</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smtClean="0">
                          <a:solidFill>
                            <a:srgbClr val="000000"/>
                          </a:solidFill>
                          <a:latin typeface="Arial"/>
                        </a:rPr>
                        <a:t>3/ </a:t>
                      </a:r>
                      <a:r>
                        <a:rPr lang="fr-FR" sz="1400" b="0" i="0" u="none" strike="noStrike" dirty="0" err="1" smtClean="0">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Hi-C</a:t>
                      </a:r>
                      <a:r>
                        <a:rPr lang="fr-FR" sz="1400" b="0" i="0" u="none" strike="noStrike" dirty="0">
                          <a:solidFill>
                            <a:srgbClr val="000000"/>
                          </a:solidFill>
                          <a:latin typeface="Arial"/>
                        </a:rPr>
                        <a:t>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F1 (</a:t>
                      </a:r>
                      <a:r>
                        <a:rPr lang="fr-FR" sz="1400" b="0" i="0" u="none" strike="noStrike" dirty="0" err="1">
                          <a:solidFill>
                            <a:srgbClr val="000000"/>
                          </a:solidFill>
                          <a:latin typeface="Arial"/>
                        </a:rPr>
                        <a:t>broiler</a:t>
                      </a:r>
                      <a:r>
                        <a:rPr lang="fr-FR" sz="1400" b="0" i="0" u="none" strike="noStrike" dirty="0">
                          <a:solidFill>
                            <a:srgbClr val="000000"/>
                          </a:solidFill>
                          <a:latin typeface="Arial"/>
                        </a:rPr>
                        <a:t> x layer)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20 </a:t>
                      </a:r>
                      <a:r>
                        <a:rPr lang="fr-FR" sz="1400" b="0" i="0" u="none" strike="noStrike" dirty="0" err="1">
                          <a:solidFill>
                            <a:srgbClr val="000000"/>
                          </a:solidFill>
                          <a:latin typeface="Arial"/>
                        </a:rPr>
                        <a:t>weeks</a:t>
                      </a:r>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UK</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29">
                <a:tc>
                  <a:txBody>
                    <a:bodyPr/>
                    <a:lstStyle/>
                    <a:p>
                      <a:pPr algn="l" rtl="0" fontAlgn="b"/>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rtl="0"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22040">
                <a:tc>
                  <a:txBody>
                    <a:bodyPr/>
                    <a:lstStyle/>
                    <a:p>
                      <a:pPr algn="l" rtl="0" fontAlgn="b"/>
                      <a:r>
                        <a:rPr lang="fr-FR" sz="1400" b="1" i="1" u="none" strike="noStrike" dirty="0" err="1">
                          <a:solidFill>
                            <a:schemeClr val="tx1"/>
                          </a:solidFill>
                          <a:latin typeface="Arial"/>
                        </a:rPr>
                        <a:t>Cattle</a:t>
                      </a:r>
                      <a:r>
                        <a:rPr lang="fr-FR" sz="1400" b="1" i="1" u="none" strike="noStrike" dirty="0">
                          <a:solidFill>
                            <a:schemeClr val="tx1"/>
                          </a:solidFill>
                          <a:latin typeface="Arial"/>
                        </a:rPr>
                        <a:t> </a:t>
                      </a: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Line 1 Hereford</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14 </a:t>
                      </a:r>
                      <a:r>
                        <a:rPr lang="fr-FR" sz="1400" b="0" i="0" u="none" strike="noStrike" dirty="0" err="1">
                          <a:solidFill>
                            <a:srgbClr val="000000"/>
                          </a:solidFill>
                          <a:latin typeface="Arial"/>
                        </a:rPr>
                        <a:t>months</a:t>
                      </a:r>
                      <a:r>
                        <a:rPr lang="fr-FR" sz="1400" b="0" i="0" u="none" strike="noStrike" dirty="0">
                          <a:solidFill>
                            <a:srgbClr val="000000"/>
                          </a:solidFill>
                          <a:latin typeface="Arial"/>
                        </a:rPr>
                        <a:t> (2M)</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400" b="0" i="0" u="none" strike="noStrike" dirty="0" smtClean="0">
                          <a:solidFill>
                            <a:srgbClr val="000000"/>
                          </a:solidFill>
                          <a:latin typeface="Arial"/>
                        </a:rPr>
                        <a:t>8/ </a:t>
                      </a:r>
                      <a:r>
                        <a:rPr lang="fr-FR" sz="1400" b="0" i="0" u="none" strike="noStrike" dirty="0" err="1" smtClean="0">
                          <a:solidFill>
                            <a:srgbClr val="000000"/>
                          </a:solidFill>
                          <a:latin typeface="Arial"/>
                        </a:rPr>
                        <a:t>RNA-seq</a:t>
                      </a:r>
                      <a:r>
                        <a:rPr lang="fr-FR" sz="1400" b="0" i="0" u="none" strike="noStrike" dirty="0" smtClean="0">
                          <a:solidFill>
                            <a:srgbClr val="000000"/>
                          </a:solidFill>
                          <a:latin typeface="Arial"/>
                        </a:rPr>
                        <a:t>, 4 histone marks, DNA-seq, CTCF (ATAC-seq)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99">
                <a:tc>
                  <a:txBody>
                    <a:bodyPr/>
                    <a:lstStyle/>
                    <a:p>
                      <a:pPr algn="l" rtl="0" fontAlgn="b"/>
                      <a:r>
                        <a:rPr lang="fr-FR" sz="1400" b="0" i="0" u="none" strike="noStrike" dirty="0">
                          <a:solidFill>
                            <a:srgbClr val="000000"/>
                          </a:solidFill>
                          <a:latin typeface="Arial"/>
                        </a:rPr>
                        <a:t>Holstein</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2nd lactation (2F) and 85 weeks (2M)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 + </a:t>
                      </a:r>
                      <a:r>
                        <a:rPr lang="fr-FR" sz="1400" b="0" i="0" u="none" strike="noStrike" dirty="0" err="1">
                          <a:solidFill>
                            <a:srgbClr val="000000"/>
                          </a:solidFill>
                          <a:latin typeface="Arial"/>
                        </a:rPr>
                        <a:t>sorted</a:t>
                      </a:r>
                      <a:r>
                        <a:rPr lang="fr-FR" sz="1400" b="0" i="0" u="none" strike="noStrike" dirty="0">
                          <a:solidFill>
                            <a:srgbClr val="000000"/>
                          </a:solidFill>
                          <a:latin typeface="Arial"/>
                        </a:rPr>
                        <a:t> </a:t>
                      </a:r>
                      <a:r>
                        <a:rPr lang="fr-FR" sz="1400" b="0" i="0" u="none" strike="noStrike" dirty="0" err="1">
                          <a:solidFill>
                            <a:srgbClr val="000000"/>
                          </a:solidFill>
                          <a:latin typeface="Arial"/>
                        </a:rPr>
                        <a:t>PBMCs</a:t>
                      </a:r>
                      <a:endParaRPr lang="fr-FR" sz="1400" b="0" i="0" u="none" strike="noStrike" dirty="0">
                        <a:solidFill>
                          <a:srgbClr val="000000"/>
                        </a:solidFill>
                        <a:latin typeface="Arial"/>
                      </a:endParaRP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France</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3</a:t>
                      </a:r>
                      <a:r>
                        <a:rPr lang="fr-FR" sz="1400" b="0" i="0" u="none" strike="noStrike" dirty="0" smtClean="0">
                          <a:solidFill>
                            <a:srgbClr val="000000"/>
                          </a:solidFill>
                          <a:latin typeface="Arial"/>
                        </a:rPr>
                        <a:t>/ </a:t>
                      </a:r>
                      <a:r>
                        <a:rPr lang="fr-FR" sz="1400" b="0" i="0" u="none" strike="noStrike" dirty="0" err="1" smtClean="0">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Hi-C</a:t>
                      </a:r>
                      <a:r>
                        <a:rPr lang="fr-FR" sz="1400" b="0" i="0" u="none" strike="noStrike" dirty="0">
                          <a:solidFill>
                            <a:srgbClr val="000000"/>
                          </a:solidFill>
                          <a:latin typeface="Arial"/>
                        </a:rPr>
                        <a:t> (ATAC-seq)</a:t>
                      </a: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99">
                <a:tc>
                  <a:txBody>
                    <a:bodyPr/>
                    <a:lstStyle/>
                    <a:p>
                      <a:pPr algn="l" rtl="0" fontAlgn="b"/>
                      <a:r>
                        <a:rPr lang="fr-FR" sz="1400" b="0" i="0" u="none" strike="noStrike" dirty="0">
                          <a:solidFill>
                            <a:srgbClr val="000000"/>
                          </a:solidFill>
                          <a:latin typeface="Arial"/>
                        </a:rPr>
                        <a:t>Holstein (</a:t>
                      </a:r>
                      <a:r>
                        <a:rPr lang="fr-FR" sz="1400" b="0" i="0" u="none" strike="noStrike" dirty="0" err="1">
                          <a:solidFill>
                            <a:srgbClr val="000000"/>
                          </a:solidFill>
                          <a:latin typeface="Arial"/>
                        </a:rPr>
                        <a:t>female</a:t>
                      </a:r>
                      <a:r>
                        <a:rPr lang="fr-FR" sz="1400" b="0" i="0" u="none" strike="noStrike" dirty="0">
                          <a:solidFill>
                            <a:srgbClr val="000000"/>
                          </a:solidFill>
                          <a:latin typeface="Arial"/>
                        </a:rPr>
                        <a:t>)</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5th and 7th lactation, pregnant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Australia</a:t>
                      </a:r>
                      <a:endParaRPr lang="fr-FR" sz="1400" b="0" i="0" u="none" strike="noStrike" dirty="0">
                        <a:solidFill>
                          <a:srgbClr val="000000"/>
                        </a:solidFill>
                        <a:latin typeface="Arial"/>
                      </a:endParaRP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smtClean="0">
                          <a:solidFill>
                            <a:srgbClr val="000000"/>
                          </a:solidFill>
                          <a:latin typeface="Arial"/>
                        </a:rPr>
                        <a:t>78/ </a:t>
                      </a:r>
                      <a:r>
                        <a:rPr lang="en-US" sz="1400" b="0" i="0" u="none" strike="noStrike" dirty="0">
                          <a:solidFill>
                            <a:srgbClr val="000000"/>
                          </a:solidFill>
                          <a:latin typeface="Arial"/>
                        </a:rPr>
                        <a:t>RNA-seq, 4 histone marks</a:t>
                      </a:r>
                      <a:r>
                        <a:rPr lang="en-US" sz="1400" b="0" i="1" u="none" strike="noStrike" dirty="0">
                          <a:solidFill>
                            <a:srgbClr val="000000"/>
                          </a:solidFill>
                          <a:latin typeface="Arial"/>
                        </a:rPr>
                        <a:t> (submitted)</a:t>
                      </a:r>
                      <a:endParaRPr lang="en-US"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a:solidFill>
                            <a:srgbClr val="000000"/>
                          </a:solidFill>
                          <a:latin typeface="Arial"/>
                        </a:rPr>
                        <a:t>Holstein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adult</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tissues </a:t>
                      </a:r>
                      <a:r>
                        <a:rPr lang="fr-FR" sz="1400" b="0" i="0" u="none" strike="noStrike" dirty="0" err="1">
                          <a:solidFill>
                            <a:srgbClr val="000000"/>
                          </a:solidFill>
                          <a:latin typeface="Arial"/>
                        </a:rPr>
                        <a:t>from</a:t>
                      </a:r>
                      <a:r>
                        <a:rPr lang="fr-FR" sz="1400" b="0" i="0" u="none" strike="noStrike" dirty="0">
                          <a:solidFill>
                            <a:srgbClr val="000000"/>
                          </a:solidFill>
                          <a:latin typeface="Arial"/>
                        </a:rPr>
                        <a:t> </a:t>
                      </a:r>
                      <a:r>
                        <a:rPr lang="fr-FR" sz="1400" b="0" i="0" u="none" strike="noStrike" dirty="0" err="1">
                          <a:solidFill>
                            <a:srgbClr val="000000"/>
                          </a:solidFill>
                          <a:latin typeface="Arial"/>
                        </a:rPr>
                        <a:t>several</a:t>
                      </a:r>
                      <a:r>
                        <a:rPr lang="fr-FR" sz="1400" b="0" i="0" u="none" strike="noStrike" dirty="0">
                          <a:solidFill>
                            <a:srgbClr val="000000"/>
                          </a:solidFill>
                          <a:latin typeface="Arial"/>
                        </a:rPr>
                        <a:t> </a:t>
                      </a:r>
                      <a:r>
                        <a:rPr lang="fr-FR" sz="1400" b="0" i="0" u="none" strike="noStrike" dirty="0" err="1">
                          <a:solidFill>
                            <a:srgbClr val="000000"/>
                          </a:solidFill>
                          <a:latin typeface="Arial"/>
                        </a:rPr>
                        <a:t>organs</a:t>
                      </a:r>
                      <a:r>
                        <a:rPr lang="fr-FR" sz="1400" b="0" i="0" u="none" strike="noStrike" dirty="0">
                          <a:solidFill>
                            <a:srgbClr val="000000"/>
                          </a:solidFill>
                          <a:latin typeface="Arial"/>
                        </a:rPr>
                        <a:t> </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Canada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317">
                <a:tc>
                  <a:txBody>
                    <a:bodyPr/>
                    <a:lstStyle/>
                    <a:p>
                      <a:pPr algn="l" rtl="0" fontAlgn="b"/>
                      <a:r>
                        <a:rPr lang="fr-FR" sz="1400" b="0" i="0" u="none" strike="noStrike" dirty="0">
                          <a:solidFill>
                            <a:srgbClr val="000000"/>
                          </a:solidFill>
                          <a:latin typeface="Arial"/>
                        </a:rPr>
                        <a:t>Holstein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err="1">
                          <a:solidFill>
                            <a:srgbClr val="000000"/>
                          </a:solidFill>
                          <a:latin typeface="Arial"/>
                        </a:rPr>
                        <a:t>Before</a:t>
                      </a:r>
                      <a:r>
                        <a:rPr lang="fr-FR" sz="1400" b="0" i="0" u="none" strike="noStrike" dirty="0">
                          <a:solidFill>
                            <a:srgbClr val="000000"/>
                          </a:solidFill>
                          <a:latin typeface="Arial"/>
                        </a:rPr>
                        <a:t> and </a:t>
                      </a:r>
                      <a:r>
                        <a:rPr lang="fr-FR" sz="1400" b="0" i="0" u="none" strike="noStrike" dirty="0" err="1">
                          <a:solidFill>
                            <a:srgbClr val="000000"/>
                          </a:solidFill>
                          <a:latin typeface="Arial"/>
                        </a:rPr>
                        <a:t>after</a:t>
                      </a:r>
                      <a:r>
                        <a:rPr lang="fr-FR" sz="1400" b="0" i="0" u="none" strike="noStrike" dirty="0">
                          <a:solidFill>
                            <a:srgbClr val="000000"/>
                          </a:solidFill>
                          <a:latin typeface="Arial"/>
                        </a:rPr>
                        <a:t> </a:t>
                      </a:r>
                      <a:r>
                        <a:rPr lang="fr-FR" sz="1400" b="0" i="0" u="none" strike="noStrike" dirty="0" err="1">
                          <a:solidFill>
                            <a:srgbClr val="000000"/>
                          </a:solidFill>
                          <a:latin typeface="Arial"/>
                        </a:rPr>
                        <a:t>weaning</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1400" b="0" i="0" u="none" strike="noStrike" dirty="0">
                          <a:solidFill>
                            <a:srgbClr val="000000"/>
                          </a:solidFill>
                          <a:latin typeface="Arial"/>
                        </a:rPr>
                        <a:t>tissues from rumen, </a:t>
                      </a:r>
                      <a:r>
                        <a:rPr lang="en-US" sz="1400" b="0" i="0" u="none" strike="noStrike" dirty="0" err="1">
                          <a:solidFill>
                            <a:srgbClr val="000000"/>
                          </a:solidFill>
                          <a:latin typeface="Arial"/>
                        </a:rPr>
                        <a:t>intestin</a:t>
                      </a:r>
                      <a:r>
                        <a:rPr lang="en-US" sz="1400" b="0" i="0" u="none" strike="noStrike" dirty="0">
                          <a:solidFill>
                            <a:srgbClr val="000000"/>
                          </a:solidFill>
                          <a:latin typeface="Arial"/>
                        </a:rPr>
                        <a:t> and liver </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USA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159">
                <a:tc>
                  <a:txBody>
                    <a:bodyPr/>
                    <a:lstStyle/>
                    <a:p>
                      <a:pPr algn="l" rtl="0" fontAlgn="b"/>
                      <a:r>
                        <a:rPr lang="fr-FR" sz="1400" b="0" i="0" u="none" strike="noStrike" dirty="0" err="1">
                          <a:solidFill>
                            <a:srgbClr val="000000"/>
                          </a:solidFill>
                          <a:latin typeface="Arial"/>
                        </a:rPr>
                        <a:t>Crossbred</a:t>
                      </a:r>
                      <a:r>
                        <a:rPr lang="fr-FR" sz="1400" b="0" i="0" u="none" strike="noStrike" dirty="0">
                          <a:solidFill>
                            <a:srgbClr val="000000"/>
                          </a:solidFill>
                          <a:latin typeface="Arial"/>
                        </a:rPr>
                        <a:t> </a:t>
                      </a:r>
                      <a:r>
                        <a:rPr lang="fr-FR" sz="1400" b="0" i="0" u="none" strike="noStrike" dirty="0" err="1">
                          <a:solidFill>
                            <a:srgbClr val="000000"/>
                          </a:solidFill>
                          <a:latin typeface="Arial"/>
                        </a:rPr>
                        <a:t>Cattle</a:t>
                      </a:r>
                      <a:r>
                        <a:rPr lang="fr-FR" sz="1400" b="0" i="0" u="none" strike="noStrike" dirty="0">
                          <a:solidFill>
                            <a:srgbClr val="000000"/>
                          </a:solidFill>
                          <a:latin typeface="Arial"/>
                        </a:rPr>
                        <a:t> </a:t>
                      </a: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400" b="0" i="0" u="none" strike="noStrike" dirty="0">
                        <a:solidFill>
                          <a:srgbClr val="000000"/>
                        </a:solidFill>
                        <a:latin typeface="Arial"/>
                      </a:endParaRPr>
                    </a:p>
                  </a:txBody>
                  <a:tcPr marL="6324" marR="6324" marT="6324"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all tissues</a:t>
                      </a:r>
                    </a:p>
                  </a:txBody>
                  <a:tcPr marL="6324" marR="6324" marT="632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Canada</a:t>
                      </a:r>
                    </a:p>
                  </a:txBody>
                  <a:tcPr marL="6324" marR="6324" marT="63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fr-FR" sz="1400" b="0" i="0" u="none" strike="noStrike" dirty="0">
                          <a:solidFill>
                            <a:srgbClr val="000000"/>
                          </a:solidFill>
                          <a:latin typeface="Arial"/>
                        </a:rPr>
                        <a:t>10/ </a:t>
                      </a:r>
                      <a:r>
                        <a:rPr lang="fr-FR" sz="1400" b="0" i="0" u="none" strike="noStrike" dirty="0" err="1">
                          <a:solidFill>
                            <a:srgbClr val="000000"/>
                          </a:solidFill>
                          <a:latin typeface="Arial"/>
                        </a:rPr>
                        <a:t>RNA-seq</a:t>
                      </a:r>
                      <a:r>
                        <a:rPr lang="fr-FR" sz="1400" b="0" i="0" u="none" strike="noStrike" dirty="0">
                          <a:solidFill>
                            <a:srgbClr val="000000"/>
                          </a:solidFill>
                          <a:latin typeface="Arial"/>
                        </a:rPr>
                        <a:t>, </a:t>
                      </a:r>
                      <a:r>
                        <a:rPr lang="fr-FR" sz="1400" b="0" i="0" u="none" strike="noStrike" dirty="0" err="1">
                          <a:solidFill>
                            <a:srgbClr val="000000"/>
                          </a:solidFill>
                          <a:latin typeface="Arial"/>
                        </a:rPr>
                        <a:t>small</a:t>
                      </a:r>
                      <a:r>
                        <a:rPr lang="fr-FR" sz="1400" b="0" i="0" u="none" strike="noStrike" dirty="0">
                          <a:solidFill>
                            <a:srgbClr val="000000"/>
                          </a:solidFill>
                          <a:latin typeface="Arial"/>
                        </a:rPr>
                        <a:t> </a:t>
                      </a:r>
                      <a:r>
                        <a:rPr lang="fr-FR" sz="1400" b="0" i="0" u="none" strike="noStrike" dirty="0" err="1">
                          <a:solidFill>
                            <a:srgbClr val="000000"/>
                          </a:solidFill>
                          <a:latin typeface="Arial"/>
                        </a:rPr>
                        <a:t>RNA-seq</a:t>
                      </a:r>
                      <a:endParaRPr lang="fr-FR" sz="1400" b="0" i="0" u="none" strike="noStrike" dirty="0">
                        <a:solidFill>
                          <a:srgbClr val="000000"/>
                        </a:solidFill>
                        <a:latin typeface="Arial"/>
                      </a:endParaRPr>
                    </a:p>
                  </a:txBody>
                  <a:tcPr marL="6324" marR="6324" marT="632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1826</Words>
  <Application>Microsoft Office PowerPoint</Application>
  <PresentationFormat>Affichage à l'écran (4:3)</PresentationFormat>
  <Paragraphs>302</Paragraphs>
  <Slides>14</Slides>
  <Notes>13</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FAANG: Status on Data creation   </vt:lpstr>
      <vt:lpstr>Contents of this talk</vt:lpstr>
      <vt:lpstr> The FAANG white paper Andersson et al. 2015; PMID: 25854118 </vt:lpstr>
      <vt:lpstr>  Biological targets and assays for ‘data creation’  Andersson et al. 2015; PMID: 25854118 </vt:lpstr>
      <vt:lpstr>The Animals/Samples/Assays (ASA) Committee</vt:lpstr>
      <vt:lpstr>Current progress</vt:lpstr>
      <vt:lpstr>Examples of collection: chicken and cattle</vt:lpstr>
      <vt:lpstr>Organize collections in BioSamples www.ebi.ac.uk/biosamples</vt:lpstr>
      <vt:lpstr>Diapositive 9</vt:lpstr>
      <vt:lpstr>Diapositive 10</vt:lpstr>
      <vt:lpstr>Diapositive 11</vt:lpstr>
      <vt:lpstr>Diapositive 12</vt:lpstr>
      <vt:lpstr>Diapositive 13</vt:lpstr>
      <vt:lpstr>Join us! Breakout 1: Data creation Time: 2:30 – 4:00 Room: NAS 120    Discussion Leaders: Elisabetta Giuffra and Huaijun Zhou    Recorders: Hans Cheng, Joan Lunney    We will discuss current challenges in standardizing sample collection and assays due to the specific complexities of domesticated animals, and explore options on how to implement the next phase of FAANG.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Stephen</dc:creator>
  <cp:lastModifiedBy>egiuffra</cp:lastModifiedBy>
  <cp:revision>135</cp:revision>
  <dcterms:created xsi:type="dcterms:W3CDTF">2015-09-16T12:47:07Z</dcterms:created>
  <dcterms:modified xsi:type="dcterms:W3CDTF">2015-10-07T19:11:40Z</dcterms:modified>
</cp:coreProperties>
</file>